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24"/>
  </p:notesMasterIdLst>
  <p:sldIdLst>
    <p:sldId id="259" r:id="rId2"/>
    <p:sldId id="330" r:id="rId3"/>
    <p:sldId id="338" r:id="rId4"/>
    <p:sldId id="314" r:id="rId5"/>
    <p:sldId id="318" r:id="rId6"/>
    <p:sldId id="320" r:id="rId7"/>
    <p:sldId id="345" r:id="rId8"/>
    <p:sldId id="278" r:id="rId9"/>
    <p:sldId id="348" r:id="rId10"/>
    <p:sldId id="349" r:id="rId11"/>
    <p:sldId id="350" r:id="rId12"/>
    <p:sldId id="342" r:id="rId13"/>
    <p:sldId id="343" r:id="rId14"/>
    <p:sldId id="347" r:id="rId15"/>
    <p:sldId id="279" r:id="rId16"/>
    <p:sldId id="280" r:id="rId17"/>
    <p:sldId id="281" r:id="rId18"/>
    <p:sldId id="270" r:id="rId19"/>
    <p:sldId id="295" r:id="rId20"/>
    <p:sldId id="344" r:id="rId21"/>
    <p:sldId id="346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293E03-0A5E-1EDC-7BA2-0E04136DD7A9}" name="Karleen Harp" initials="KH" userId="S::kharp@rainbowmwd.com::c37dbe31-4bdf-4b68-87b4-d2ec2d2120bb" providerId="AD"/>
  <p188:author id="{B74F024C-8B97-8C13-69F7-CC74AB18EC1B}" name="Jake Wiley" initials="JW" userId="S::jwiley@rainbowmwd.ca.gov::971435c7-3599-4c5f-9e6c-716cf03833c8" providerId="AD"/>
  <p188:author id="{FC383DAE-81F1-F27D-0E69-9B56824BEA7C}" name="Amanda Weber" initials="AW" userId="S::aweber@rainbowmwd.com::b0eca780-b977-4a41-a8f9-2109549d5f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D491"/>
    <a:srgbClr val="C1F4B3"/>
    <a:srgbClr val="204C90"/>
    <a:srgbClr val="5B9349"/>
    <a:srgbClr val="8FC740"/>
    <a:srgbClr val="97D8E9"/>
    <a:srgbClr val="0966AF"/>
    <a:srgbClr val="1B2E5C"/>
    <a:srgbClr val="FEBF0F"/>
    <a:srgbClr val="F16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98A238-2256-CA45-BB13-63144B5F3182}" v="215" dt="2024-10-15T19:11:30.9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4"/>
    <p:restoredTop sz="94634"/>
  </p:normalViewPr>
  <p:slideViewPr>
    <p:cSldViewPr snapToGrid="0">
      <p:cViewPr>
        <p:scale>
          <a:sx n="100" d="100"/>
          <a:sy n="100" d="100"/>
        </p:scale>
        <p:origin x="296" y="9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e Wiley" userId="S::jwiley@rainbowmwd.ca.gov::971435c7-3599-4c5f-9e6c-716cf03833c8" providerId="AD" clId="Web-{DB588677-BBE3-7DC0-814D-45F0E94B3717}"/>
    <pc:docChg chg="modSld">
      <pc:chgData name="Jake Wiley" userId="S::jwiley@rainbowmwd.ca.gov::971435c7-3599-4c5f-9e6c-716cf03833c8" providerId="AD" clId="Web-{DB588677-BBE3-7DC0-814D-45F0E94B3717}" dt="2024-10-10T21:49:39.293" v="1" actId="20577"/>
      <pc:docMkLst>
        <pc:docMk/>
      </pc:docMkLst>
      <pc:sldChg chg="modSp">
        <pc:chgData name="Jake Wiley" userId="S::jwiley@rainbowmwd.ca.gov::971435c7-3599-4c5f-9e6c-716cf03833c8" providerId="AD" clId="Web-{DB588677-BBE3-7DC0-814D-45F0E94B3717}" dt="2024-10-10T21:49:39.293" v="1" actId="20577"/>
        <pc:sldMkLst>
          <pc:docMk/>
          <pc:sldMk cId="1638282677" sldId="280"/>
        </pc:sldMkLst>
        <pc:spChg chg="mod">
          <ac:chgData name="Jake Wiley" userId="S::jwiley@rainbowmwd.ca.gov::971435c7-3599-4c5f-9e6c-716cf03833c8" providerId="AD" clId="Web-{DB588677-BBE3-7DC0-814D-45F0E94B3717}" dt="2024-10-10T21:49:39.293" v="1" actId="20577"/>
          <ac:spMkLst>
            <pc:docMk/>
            <pc:sldMk cId="1638282677" sldId="280"/>
            <ac:spMk id="3" creationId="{BDAD7407-1DE0-EF49-50C5-DF0F25D72D9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 BILL - AG 24 SFR 226</c:v>
                </c:pt>
              </c:strCache>
            </c:strRef>
          </c:tx>
          <c:spPr>
            <a:solidFill>
              <a:srgbClr val="0966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B9-3949-8C29-F44B8D7479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EXPLAIN BILLING CHARGES - AG 2 SFR 104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B9-3949-8C29-F44B8D7479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TRANSFER CALL - AG 6 SFR 89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8B9-3949-8C29-F44B8D74796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SERVICE REQUEST - AG 5 SFR 81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8B9-3949-8C29-F44B8D74796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START/CANCEL SERVICE - AG 4 SFR 68</c:v>
                </c:pt>
              </c:strCache>
            </c:strRef>
          </c:tx>
          <c:spPr>
            <a:solidFill>
              <a:srgbClr val="97D8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B9-3949-8C29-F44B8D747965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PAYMENT PLAN - AG 8 SFR 55</c:v>
                </c:pt>
              </c:strCache>
            </c:strRef>
          </c:tx>
          <c:spPr>
            <a:solidFill>
              <a:srgbClr val="1B2E5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8B9-3949-8C29-F44B8D747965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LEAK ADJUSTMENT CREDIT - AG 9 SFR 22</c:v>
                </c:pt>
              </c:strCache>
            </c:strRef>
          </c:tx>
          <c:spPr>
            <a:solidFill>
              <a:srgbClr val="5B93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8B9-3949-8C29-F44B8D747965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UPDATE CONTACT INFO - AG 2 SFR 16</c:v>
                </c:pt>
              </c:strCache>
            </c:strRef>
          </c:tx>
          <c:spPr>
            <a:solidFill>
              <a:srgbClr val="C1F4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08B9-3949-8C29-F44B8D747965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CALLED WRONG DISTRICT</c:v>
                </c:pt>
              </c:strCache>
            </c:strRef>
          </c:tx>
          <c:spPr>
            <a:solidFill>
              <a:srgbClr val="204C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General</c:formatCode>
                <c:ptCount val="1"/>
                <c:pt idx="0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8B9-3949-8C29-F44B8D747965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FLUME - AG 1 SFR 9</c:v>
                </c:pt>
              </c:strCache>
            </c:strRef>
          </c:tx>
          <c:spPr>
            <a:solidFill>
              <a:srgbClr val="25D4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8B9-3949-8C29-F44B8D7479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0896143"/>
        <c:axId val="1380905263"/>
      </c:barChart>
      <c:catAx>
        <c:axId val="1380896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905263"/>
        <c:crosses val="autoZero"/>
        <c:auto val="1"/>
        <c:lblAlgn val="ctr"/>
        <c:lblOffset val="100"/>
        <c:noMultiLvlLbl val="0"/>
      </c:catAx>
      <c:valAx>
        <c:axId val="138090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896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93154893271255"/>
          <c:y val="0.74795844404640599"/>
          <c:w val="0.82741182476432129"/>
          <c:h val="0.234529700979330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541584645669294E-2"/>
          <c:y val="4.5245998693036506E-2"/>
          <c:w val="0.94539591535433076"/>
          <c:h val="0.74065558928053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PAY BILL - AG 81 SFR 198</c:v>
                </c:pt>
              </c:strCache>
            </c:strRef>
          </c:tx>
          <c:spPr>
            <a:solidFill>
              <a:srgbClr val="0966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General</c:formatCode>
                <c:ptCount val="1"/>
                <c:pt idx="0">
                  <c:v>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A-0748-AF4E-654E9C02B0F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EXPLAIN BILLING CHARGES - AG 4 SFR 142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General</c:formatCode>
                <c:ptCount val="1"/>
                <c:pt idx="0">
                  <c:v>146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9DA-0748-AF4E-654E9C02B0F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SERVICE REQUEST - AG 15 SFR 81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General</c:formatCode>
                <c:ptCount val="1"/>
                <c:pt idx="0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A-0748-AF4E-654E9C02B0F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TRANSFER CALL - AG 2 SFR 81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General</c:formatCode>
                <c:ptCount val="1"/>
                <c:pt idx="0">
                  <c:v>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DA-0748-AF4E-654E9C02B0F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START/CANCEL SERVICE - AG 2 SFR 62 </c:v>
                </c:pt>
              </c:strCache>
            </c:strRef>
          </c:tx>
          <c:spPr>
            <a:solidFill>
              <a:srgbClr val="97D8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General</c:formatCode>
                <c:ptCount val="1"/>
                <c:pt idx="0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9DA-0748-AF4E-654E9C02B0F4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SETUP AUTOPAY - AG 8 SFR 43</c:v>
                </c:pt>
              </c:strCache>
            </c:strRef>
          </c:tx>
          <c:spPr>
            <a:solidFill>
              <a:srgbClr val="8FC74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General</c:formatCode>
                <c:ptCount val="1"/>
                <c:pt idx="0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9DA-0748-AF4E-654E9C02B0F4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PAYMENT PLAN - AG 2 SFR 32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9DA-0748-AF4E-654E9C02B0F4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LEAK ADJUSTMENT CREDIT - AG 4 SFR 27</c:v>
                </c:pt>
              </c:strCache>
            </c:strRef>
          </c:tx>
          <c:spPr>
            <a:solidFill>
              <a:srgbClr val="5B934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Sheet1!$I$2</c:f>
              <c:numCache>
                <c:formatCode>General</c:formatCode>
                <c:ptCount val="1"/>
                <c:pt idx="0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9DA-0748-AF4E-654E9C02B0F4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CALLED WRONG DISTRICT</c:v>
                </c:pt>
              </c:strCache>
            </c:strRef>
          </c:tx>
          <c:spPr>
            <a:solidFill>
              <a:srgbClr val="204C9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Sheet1!$J$2</c:f>
              <c:numCache>
                <c:formatCode>General</c:formatCode>
                <c:ptCount val="1"/>
                <c:pt idx="0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9DA-0748-AF4E-654E9C02B0F4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UPDATE CONTACT INFO - AG 4 SFR 11</c:v>
                </c:pt>
              </c:strCache>
            </c:strRef>
          </c:tx>
          <c:spPr>
            <a:solidFill>
              <a:srgbClr val="C1F4B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Sheet1!$K$2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9DA-0748-AF4E-654E9C02B0F4}"/>
            </c:ext>
          </c:extLst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FLUME - AG 2 SFR 8</c:v>
                </c:pt>
              </c:strCache>
            </c:strRef>
          </c:tx>
          <c:spPr>
            <a:solidFill>
              <a:srgbClr val="25D49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Sheet1!$L$2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9DA-0748-AF4E-654E9C02B0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4151648"/>
        <c:axId val="1074153568"/>
      </c:barChart>
      <c:catAx>
        <c:axId val="1074151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153568"/>
        <c:crosses val="autoZero"/>
        <c:auto val="1"/>
        <c:lblAlgn val="ctr"/>
        <c:lblOffset val="100"/>
        <c:noMultiLvlLbl val="0"/>
      </c:catAx>
      <c:valAx>
        <c:axId val="1074153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4151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5354819532359922E-2"/>
          <c:y val="0.81099580481342459"/>
          <c:w val="0.95522379429133863"/>
          <c:h val="0.188333034674395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 Calls</c:v>
                </c:pt>
              </c:strCache>
            </c:strRef>
          </c:tx>
          <c:spPr>
            <a:pattFill prst="pct70">
              <a:fgClr>
                <a:srgbClr val="5B9349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May </c:v>
                </c:pt>
                <c:pt idx="1">
                  <c:v>June</c:v>
                </c:pt>
                <c:pt idx="2">
                  <c:v>July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954</c:v>
                </c:pt>
                <c:pt idx="1">
                  <c:v>963</c:v>
                </c:pt>
                <c:pt idx="2">
                  <c:v>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EB-6743-AE32-82B5788EEA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Callbacks</c:v>
                </c:pt>
              </c:strCache>
            </c:strRef>
          </c:tx>
          <c:spPr>
            <a:solidFill>
              <a:srgbClr val="0966A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May </c:v>
                </c:pt>
                <c:pt idx="1">
                  <c:v>June</c:v>
                </c:pt>
                <c:pt idx="2">
                  <c:v>July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12</c:v>
                </c:pt>
                <c:pt idx="1">
                  <c:v>47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EB-6743-AE32-82B5788EEAE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289853200"/>
        <c:axId val="1289845520"/>
      </c:barChart>
      <c:catAx>
        <c:axId val="1289853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845520"/>
        <c:crosses val="autoZero"/>
        <c:auto val="1"/>
        <c:lblAlgn val="ctr"/>
        <c:lblOffset val="100"/>
        <c:noMultiLvlLbl val="0"/>
      </c:catAx>
      <c:valAx>
        <c:axId val="128984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853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71399-4CEA-F64B-ADAA-54B0DFF2365F}" type="datetimeFigureOut">
              <a:rPr lang="en-US" smtClean="0"/>
              <a:t>10/1/24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A2F4D-5C1C-834B-BEFA-52EB684A70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3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sz="105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WordVisiCarriageReturn_MSFontServic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546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21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68765-73C8-2D1C-EF80-9E5755B9F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805E69-2A83-431E-87F2-920F9E4451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62EF62-E75E-CD8F-0AD4-24C18839D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767629-991B-B647-2BA5-62543C0E6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0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17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53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48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00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Most common questions were related to detachment and rates</a:t>
            </a:r>
          </a:p>
          <a:p>
            <a:pPr lvl="1"/>
            <a:r>
              <a:rPr lang="en-US" dirty="0"/>
              <a:t>Gave away 285 pieces of promotional gear, bags and candy. Hand sanitizers and gardening kits were a big hit as were stickers.</a:t>
            </a:r>
          </a:p>
          <a:p>
            <a:pPr lvl="1"/>
            <a:r>
              <a:rPr lang="en-US" dirty="0"/>
              <a:t>Many FPUD customers were not aware of detachment, RMWD customers asked about wells, detachment, how it will work, and lower rates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85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D3C0C-2608-56FD-7132-74C97E4AD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D21107-4CE6-4951-A18F-D34E93676C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A00C85-4DD8-A1C3-D4D2-8832AEF054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872996-1556-44A5-D29C-46E2030A7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90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ighlight>
                  <a:srgbClr val="FFFFFF"/>
                </a:highlight>
              </a:rPr>
              <a:t>Free tool to assess virtual water usage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9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0F111D"/>
              </a:solidFill>
              <a:effectLst/>
              <a:highlight>
                <a:srgbClr val="FFFFFF"/>
              </a:highlight>
              <a:latin typeface="Roboto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00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A2F4D-5C1C-834B-BEFA-52EB684A70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76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0400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1FC7F-FF33-8B49-D70A-80CAFE800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074C1-83AA-724F-8DDD-9268FE845052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23572A-E778-79D4-3347-436AEC5908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22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>
            <a:extLst>
              <a:ext uri="{FF2B5EF4-FFF2-40B4-BE49-F238E27FC236}">
                <a16:creationId xmlns:a16="http://schemas.microsoft.com/office/drawing/2014/main" id="{C9C126FC-C15A-113C-E470-0EB41E330AF2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8E154F-548C-B0B2-B215-0C5E762D1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6D31F0-B895-70F0-EE7A-5650FB77D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527EF1-7351-3F7D-E505-9DEE773BC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1CAB7F1-D9CD-920A-D3EC-141A3971A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4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78C70D-67B1-8E65-69EC-736D7C5A27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1628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Round Single Corner Rectangle 7">
            <a:extLst>
              <a:ext uri="{FF2B5EF4-FFF2-40B4-BE49-F238E27FC236}">
                <a16:creationId xmlns:a16="http://schemas.microsoft.com/office/drawing/2014/main" id="{B262A401-AD5B-0CE6-E386-2258158E0935}"/>
              </a:ext>
            </a:extLst>
          </p:cNvPr>
          <p:cNvSpPr/>
          <p:nvPr userDrawn="1"/>
        </p:nvSpPr>
        <p:spPr>
          <a:xfrm rot="10800000">
            <a:off x="6742906" y="0"/>
            <a:ext cx="5449094" cy="6356350"/>
          </a:xfrm>
          <a:prstGeom prst="round1Rect">
            <a:avLst/>
          </a:prstGeom>
          <a:gradFill>
            <a:gsLst>
              <a:gs pos="31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4341" y="2069690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rgbClr val="1B2E5C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/>
          <a:p>
            <a:fld id="{6305AC6C-7EC7-5145-80FE-2B1CBC0907CB}" type="datetime1">
              <a:rPr lang="en-US" smtClean="0"/>
              <a:t>10/1/24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54340" y="817002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7254340" y="1868271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66B53FB-915C-E92B-8330-F11889DA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254030"/>
            <a:ext cx="3036570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623FD6C1-BA5C-C0FE-4909-24D1CE55A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6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389FC0-5D5A-3651-138D-C26B422DE045}"/>
              </a:ext>
            </a:extLst>
          </p:cNvPr>
          <p:cNvSpPr/>
          <p:nvPr userDrawn="1"/>
        </p:nvSpPr>
        <p:spPr>
          <a:xfrm rot="10800000">
            <a:off x="-6066" y="0"/>
            <a:ext cx="12296678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9BACE2-825C-4E86-B2A8-68309F29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64783D-5B4A-F741-83C6-344A72C7AC47}" type="datetime1">
              <a:rPr lang="en-US" smtClean="0"/>
              <a:t>10/1/24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3925-BA6C-82AE-CFF6-B86C83EF8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17C329-285A-512B-B1FE-9DD10EC3D6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4473" y="3652870"/>
            <a:ext cx="10515600" cy="60789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pic>
        <p:nvPicPr>
          <p:cNvPr id="5" name="Picture 4" descr="A logo with a sun and waves&#10;&#10;Description automatically generated">
            <a:extLst>
              <a:ext uri="{FF2B5EF4-FFF2-40B4-BE49-F238E27FC236}">
                <a16:creationId xmlns:a16="http://schemas.microsoft.com/office/drawing/2014/main" id="{8EFA0F9A-E681-975C-8095-D69833ABAC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5232" y="464597"/>
            <a:ext cx="4947678" cy="2827244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844DF-C450-C075-C007-2BCB048E1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E97D370-1644-EA20-36B0-0F576613D1DE}"/>
              </a:ext>
            </a:extLst>
          </p:cNvPr>
          <p:cNvSpPr/>
          <p:nvPr userDrawn="1"/>
        </p:nvSpPr>
        <p:spPr>
          <a:xfrm>
            <a:off x="-6066" y="-1"/>
            <a:ext cx="12198066" cy="3106271"/>
          </a:xfrm>
          <a:prstGeom prst="rect">
            <a:avLst/>
          </a:prstGeom>
          <a:gradFill flip="none" rotWithShape="1">
            <a:gsLst>
              <a:gs pos="33000">
                <a:srgbClr val="0966AF">
                  <a:alpha val="84244"/>
                </a:srgbClr>
              </a:gs>
              <a:gs pos="84000">
                <a:schemeClr val="bg1"/>
              </a:gs>
              <a:gs pos="56000">
                <a:srgbClr val="97D8E9">
                  <a:alpha val="42409"/>
                </a:srgbClr>
              </a:gs>
              <a:gs pos="8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458D5F-E17A-719B-FD1E-2D4E10B2E4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CC692-A0C9-EB4B-8A51-124CEDACFF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2E0C2-7856-2959-8B03-40C27CA59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D6B88-87BA-2641-8BAF-C8FCD863772D}" type="datetime1">
              <a:rPr lang="en-US" smtClean="0"/>
              <a:t>10/1/24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8FC86-C04E-47A8-1A10-DB6B90BC9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C8479-224A-930F-4886-0851C9BB6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E63AF7-0B64-23FF-EF8D-8905A327FFCA}"/>
              </a:ext>
            </a:extLst>
          </p:cNvPr>
          <p:cNvCxnSpPr>
            <a:cxnSpLocks/>
          </p:cNvCxnSpPr>
          <p:nvPr userDrawn="1"/>
        </p:nvCxnSpPr>
        <p:spPr>
          <a:xfrm>
            <a:off x="846994" y="1288927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81BF62DD-D18D-625A-62BB-E5807DE77EF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560718" y="1817738"/>
            <a:ext cx="5631282" cy="43513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6E7DA9-3501-A5D8-8B2B-3A144215A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03" r="32792"/>
          <a:stretch/>
        </p:blipFill>
        <p:spPr>
          <a:xfrm>
            <a:off x="8931166" y="223122"/>
            <a:ext cx="3260834" cy="106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85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CA64277-E16C-7F5C-34ED-CECE4FF4F175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795401"/>
            <a:ext cx="10515600" cy="65808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56770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53235"/>
            <a:ext cx="5183188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36ECF7-2998-AFC9-588E-E353BAF03877}"/>
              </a:ext>
            </a:extLst>
          </p:cNvPr>
          <p:cNvCxnSpPr>
            <a:cxnSpLocks/>
          </p:cNvCxnSpPr>
          <p:nvPr userDrawn="1"/>
        </p:nvCxnSpPr>
        <p:spPr>
          <a:xfrm>
            <a:off x="846994" y="1463738"/>
            <a:ext cx="10506806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53235"/>
            <a:ext cx="5157787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406B1-6AC8-C547-97A4-7242AEDA87E2}" type="datetime1">
              <a:rPr lang="en-US" smtClean="0"/>
              <a:t>10/1/24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D86E75-C816-0D3B-23E7-D81AAD2BE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228031"/>
            <a:ext cx="4240924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E9FBB26F-7F2D-53BA-58BB-605EAB54EDCD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10C6138-4F1C-B547-FF9F-43C23101FD89}"/>
              </a:ext>
            </a:extLst>
          </p:cNvPr>
          <p:cNvSpPr/>
          <p:nvPr userDrawn="1"/>
        </p:nvSpPr>
        <p:spPr>
          <a:xfrm>
            <a:off x="-6066" y="0"/>
            <a:ext cx="12323572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2000">
                <a:schemeClr val="bg1"/>
              </a:gs>
              <a:gs pos="7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AFF06F-2190-A605-D21D-F371A0D5DB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3913" y="997981"/>
            <a:ext cx="6666099" cy="2387600"/>
          </a:xfrm>
        </p:spPr>
        <p:txBody>
          <a:bodyPr anchor="b">
            <a:noAutofit/>
          </a:bodyPr>
          <a:lstStyle>
            <a:lvl1pPr algn="l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C7A02-17FB-4744-C320-2BD4F2607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48535"/>
            <a:ext cx="2743200" cy="365125"/>
          </a:xfrm>
        </p:spPr>
        <p:txBody>
          <a:bodyPr/>
          <a:lstStyle/>
          <a:p>
            <a:fld id="{995F338A-136C-B34F-ACDB-415D35B73F89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D2E7-A35F-8C89-C36E-EB7C80EBC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1D46A-C403-A7D8-869D-A80A30B9A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logo with a sun and waves&#10;&#10;Description automatically generated">
            <a:extLst>
              <a:ext uri="{FF2B5EF4-FFF2-40B4-BE49-F238E27FC236}">
                <a16:creationId xmlns:a16="http://schemas.microsoft.com/office/drawing/2014/main" id="{37834BAB-8B32-86AD-EA59-DF54324ADE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19991" y="4292553"/>
            <a:ext cx="3328577" cy="190204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E1F118-421A-CA40-513E-DF516D9EA5B1}"/>
              </a:ext>
            </a:extLst>
          </p:cNvPr>
          <p:cNvCxnSpPr>
            <a:cxnSpLocks/>
          </p:cNvCxnSpPr>
          <p:nvPr userDrawn="1"/>
        </p:nvCxnSpPr>
        <p:spPr>
          <a:xfrm>
            <a:off x="838200" y="3372134"/>
            <a:ext cx="6651812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7E974C75-2A2B-16BD-1E96-4834378B8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3" y="3477656"/>
            <a:ext cx="666609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966A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F43393FC-CC56-9761-6D42-027B3AE6A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41000"/>
          </a:blip>
          <a:srcRect l="27241" t="-1197" r="867" b="-1625"/>
          <a:stretch/>
        </p:blipFill>
        <p:spPr>
          <a:xfrm>
            <a:off x="-6066" y="4670704"/>
            <a:ext cx="4023361" cy="16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BB41F3DA-E501-B197-46F1-5B070E24627F}"/>
              </a:ext>
            </a:extLst>
          </p:cNvPr>
          <p:cNvSpPr/>
          <p:nvPr userDrawn="1"/>
        </p:nvSpPr>
        <p:spPr>
          <a:xfrm>
            <a:off x="0" y="471488"/>
            <a:ext cx="5029200" cy="6386511"/>
          </a:xfrm>
          <a:prstGeom prst="round1Rect">
            <a:avLst/>
          </a:prstGeom>
          <a:gradFill flip="none" rotWithShape="1"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FEA6EC-AB82-F49D-DD8F-E94A8EF39F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294" y="6361236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305AC6C-7EC7-5145-80FE-2B1CBC0907CB}" type="datetime1">
              <a:rPr lang="en-US" smtClean="0"/>
              <a:pPr/>
              <a:t>10/1/24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454DE5-D21F-D3A3-87F9-06308CF8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F9FB64F-F795-FFC4-DBCC-6DF3771DBA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7780" y="1045465"/>
            <a:ext cx="4099460" cy="1054252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BE6760-D43D-DE7F-E777-57DFE552314D}"/>
              </a:ext>
            </a:extLst>
          </p:cNvPr>
          <p:cNvCxnSpPr>
            <a:cxnSpLocks/>
          </p:cNvCxnSpPr>
          <p:nvPr userDrawn="1"/>
        </p:nvCxnSpPr>
        <p:spPr>
          <a:xfrm flipV="1">
            <a:off x="487780" y="2096734"/>
            <a:ext cx="4099460" cy="2982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F88AEB-29D0-A15E-1C6A-F928CB584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1" y="2298153"/>
            <a:ext cx="4099460" cy="3999321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8D83B433-67C0-53B8-5C1B-9301649944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67311" y="1045465"/>
            <a:ext cx="5821300" cy="49372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1EE74E-40A2-AFBF-ECBC-77B7197D08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DE12E19F-886B-291D-4A24-D72F51F5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469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61052A-9689-E985-64EE-94A5B8AD30DA}"/>
              </a:ext>
            </a:extLst>
          </p:cNvPr>
          <p:cNvSpPr/>
          <p:nvPr userDrawn="1"/>
        </p:nvSpPr>
        <p:spPr>
          <a:xfrm>
            <a:off x="3563471" y="18856"/>
            <a:ext cx="8628527" cy="6858000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86F2-565E-900F-58C7-76AC36435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528" y="573680"/>
            <a:ext cx="6167272" cy="717235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24CF0-5AF9-2E71-0B27-5E15CC392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4038" y="6374666"/>
            <a:ext cx="2743200" cy="365125"/>
          </a:xfrm>
        </p:spPr>
        <p:txBody>
          <a:bodyPr/>
          <a:lstStyle>
            <a:lvl1pPr>
              <a:defRPr>
                <a:solidFill>
                  <a:srgbClr val="1B2E5C"/>
                </a:solidFill>
              </a:defRPr>
            </a:lvl1pPr>
          </a:lstStyle>
          <a:p>
            <a:fld id="{2E248986-3079-8847-BFAC-9AC07298F152}" type="datetime1">
              <a:rPr lang="en-US" smtClean="0"/>
              <a:t>10/1/24</a:t>
            </a:fld>
            <a:endParaRPr lang="en-US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6FDC85BC-2D4A-2455-F522-E903DA5342C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618565"/>
            <a:ext cx="4725185" cy="5419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8B25725-5A83-101D-641C-327811DF072E}"/>
              </a:ext>
            </a:extLst>
          </p:cNvPr>
          <p:cNvCxnSpPr>
            <a:cxnSpLocks/>
          </p:cNvCxnSpPr>
          <p:nvPr userDrawn="1"/>
        </p:nvCxnSpPr>
        <p:spPr>
          <a:xfrm flipV="1">
            <a:off x="5186528" y="1288927"/>
            <a:ext cx="6167272" cy="1988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EAC57298-D02E-E1C3-4CCF-177C5C9F1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528" y="1449305"/>
            <a:ext cx="6167272" cy="56771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9404C075-30E8-7F39-7D0C-B5B5E267E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528" y="2121377"/>
            <a:ext cx="6167272" cy="38364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7F1CE-A246-323E-1E68-981F77F1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8611" y="6370992"/>
            <a:ext cx="533400" cy="365125"/>
          </a:xfrm>
        </p:spPr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 descr="A white logo with a sun and waves&#10;&#10;Description automatically generated">
            <a:extLst>
              <a:ext uri="{FF2B5EF4-FFF2-40B4-BE49-F238E27FC236}">
                <a16:creationId xmlns:a16="http://schemas.microsoft.com/office/drawing/2014/main" id="{45BD9723-5496-D344-038D-BEEEC122A6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1000"/>
          </a:blip>
          <a:srcRect l="-706" t="-1197" r="19530" b="-1625"/>
          <a:stretch/>
        </p:blipFill>
        <p:spPr>
          <a:xfrm>
            <a:off x="7649026" y="4893906"/>
            <a:ext cx="4542972" cy="1685646"/>
          </a:xfrm>
          <a:prstGeom prst="rect">
            <a:avLst/>
          </a:prstGeom>
        </p:spPr>
      </p:pic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7792EB4E-44D6-E8FA-5A76-8855098E50EC}"/>
              </a:ext>
            </a:extLst>
          </p:cNvPr>
          <p:cNvSpPr txBox="1">
            <a:spLocks/>
          </p:cNvSpPr>
          <p:nvPr userDrawn="1"/>
        </p:nvSpPr>
        <p:spPr>
          <a:xfrm>
            <a:off x="5181600" y="6531417"/>
            <a:ext cx="6172200" cy="1847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7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61FC8A3-ABC0-105A-9E39-2114F4682FF0}"/>
              </a:ext>
            </a:extLst>
          </p:cNvPr>
          <p:cNvSpPr/>
          <p:nvPr userDrawn="1"/>
        </p:nvSpPr>
        <p:spPr>
          <a:xfrm>
            <a:off x="0" y="2285999"/>
            <a:ext cx="12191998" cy="4572001"/>
          </a:xfrm>
          <a:prstGeom prst="rect">
            <a:avLst/>
          </a:prstGeom>
          <a:gradFill flip="none" rotWithShape="1">
            <a:gsLst>
              <a:gs pos="47000">
                <a:srgbClr val="0966AF">
                  <a:alpha val="80000"/>
                </a:srgbClr>
              </a:gs>
              <a:gs pos="100000">
                <a:schemeClr val="bg1"/>
              </a:gs>
              <a:gs pos="85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5A1C1D-FB2E-7D5E-3FF8-61A9742621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1037"/>
            <a:ext cx="9852212" cy="514286"/>
          </a:xfrm>
        </p:spPr>
        <p:txBody>
          <a:bodyPr/>
          <a:lstStyle>
            <a:lvl1pPr>
              <a:defRPr b="1" i="0"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0D1E-7E5A-2438-F810-6C00B16F90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7809D-45ED-43B1-B70C-0CD5511F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C93D6-0EF0-A14A-9126-265C614F6C27}" type="datetime1">
              <a:rPr lang="en-US" smtClean="0"/>
              <a:t>10/1/24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328FE-B329-6722-3B78-CEACB44546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2061634"/>
            <a:ext cx="10650411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80667C-AC70-98F9-0EC2-B592BEF2EBB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538381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8E40E7-1CDB-0435-4222-5A531C3DA078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238565" y="2675965"/>
            <a:ext cx="3115235" cy="35009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1A9A40-5A4B-E5F9-924C-AF7241349943}"/>
              </a:ext>
            </a:extLst>
          </p:cNvPr>
          <p:cNvSpPr/>
          <p:nvPr userDrawn="1"/>
        </p:nvSpPr>
        <p:spPr>
          <a:xfrm>
            <a:off x="9224683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AE4609E-C3F6-C39B-571E-6582FDE01433}"/>
              </a:ext>
            </a:extLst>
          </p:cNvPr>
          <p:cNvSpPr/>
          <p:nvPr userDrawn="1"/>
        </p:nvSpPr>
        <p:spPr>
          <a:xfrm>
            <a:off x="5524498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1C696B4-32E5-934C-C935-E51AE7515C7C}"/>
              </a:ext>
            </a:extLst>
          </p:cNvPr>
          <p:cNvSpPr/>
          <p:nvPr userDrawn="1"/>
        </p:nvSpPr>
        <p:spPr>
          <a:xfrm>
            <a:off x="1824317" y="1419686"/>
            <a:ext cx="1143000" cy="1143000"/>
          </a:xfrm>
          <a:prstGeom prst="ellipse">
            <a:avLst/>
          </a:prstGeom>
          <a:gradFill>
            <a:gsLst>
              <a:gs pos="13000">
                <a:srgbClr val="FFC000">
                  <a:alpha val="97000"/>
                </a:srgbClr>
              </a:gs>
              <a:gs pos="100000">
                <a:srgbClr val="F1602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6098D-EF89-FCA8-FFDB-C82DE4631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CEEA9C-B7DA-B7D8-6817-7A94E5D6C1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0245" r="-3357"/>
          <a:stretch/>
        </p:blipFill>
        <p:spPr>
          <a:xfrm>
            <a:off x="0" y="5539554"/>
            <a:ext cx="4240924" cy="1065805"/>
          </a:xfrm>
          <a:prstGeom prst="rect">
            <a:avLst/>
          </a:prstGeo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126845BB-5054-7090-0BF2-9B3EA481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0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9CA07A-314E-26D1-D90D-E572BA68A4DF}"/>
              </a:ext>
            </a:extLst>
          </p:cNvPr>
          <p:cNvSpPr/>
          <p:nvPr userDrawn="1"/>
        </p:nvSpPr>
        <p:spPr>
          <a:xfrm>
            <a:off x="0" y="0"/>
            <a:ext cx="12198066" cy="6858000"/>
          </a:xfrm>
          <a:prstGeom prst="rect">
            <a:avLst/>
          </a:prstGeom>
          <a:gradFill flip="none" rotWithShape="1">
            <a:gsLst>
              <a:gs pos="30000">
                <a:srgbClr val="0966AF">
                  <a:alpha val="84244"/>
                </a:srgbClr>
              </a:gs>
              <a:gs pos="94000">
                <a:schemeClr val="bg1"/>
              </a:gs>
              <a:gs pos="63000">
                <a:srgbClr val="97D8E9">
                  <a:alpha val="42409"/>
                </a:srgbClr>
              </a:gs>
              <a:gs pos="4000">
                <a:srgbClr val="204C90">
                  <a:lumMod val="100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16F94F-CAC7-5C32-EBD4-BD960E050B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4662" y="1334422"/>
            <a:ext cx="6659137" cy="2484869"/>
          </a:xfrm>
        </p:spPr>
        <p:txBody>
          <a:bodyPr anchor="b"/>
          <a:lstStyle>
            <a:lvl1pPr algn="r">
              <a:defRPr sz="60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922988-F1AA-DBBE-F02E-E2F71D242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B3E92197-CD4B-B441-864B-5DA04B4D5298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C9E96-E2A6-9D71-62F8-648F8F370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F96D3-C1A8-1296-1C19-14C7D7F42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966AF"/>
                </a:solidFill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logo with a sun and waves&#10;&#10;Description automatically generated">
            <a:extLst>
              <a:ext uri="{FF2B5EF4-FFF2-40B4-BE49-F238E27FC236}">
                <a16:creationId xmlns:a16="http://schemas.microsoft.com/office/drawing/2014/main" id="{C970E0AE-CB1A-8B11-6D47-6976307A8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9989" y="4317864"/>
            <a:ext cx="3737038" cy="21354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52688D-EB75-B3A5-1BF9-3E9014D2D169}"/>
              </a:ext>
            </a:extLst>
          </p:cNvPr>
          <p:cNvCxnSpPr>
            <a:cxnSpLocks/>
          </p:cNvCxnSpPr>
          <p:nvPr userDrawn="1"/>
        </p:nvCxnSpPr>
        <p:spPr>
          <a:xfrm>
            <a:off x="4558553" y="3819291"/>
            <a:ext cx="6930058" cy="0"/>
          </a:xfrm>
          <a:prstGeom prst="line">
            <a:avLst/>
          </a:prstGeom>
          <a:ln w="25400">
            <a:gradFill>
              <a:gsLst>
                <a:gs pos="13000">
                  <a:srgbClr val="FFC000"/>
                </a:gs>
                <a:gs pos="100000">
                  <a:srgbClr val="F16022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88CC5-66BE-D9A1-26B6-A57A5D055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591339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0966A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9709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>
            <a:extLst>
              <a:ext uri="{FF2B5EF4-FFF2-40B4-BE49-F238E27FC236}">
                <a16:creationId xmlns:a16="http://schemas.microsoft.com/office/drawing/2014/main" id="{CAEDC916-57DF-BB4D-7F78-FB7E9D5E985E}"/>
              </a:ext>
            </a:extLst>
          </p:cNvPr>
          <p:cNvSpPr/>
          <p:nvPr userDrawn="1"/>
        </p:nvSpPr>
        <p:spPr>
          <a:xfrm>
            <a:off x="0" y="365125"/>
            <a:ext cx="11711354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CC1671-4521-2A7A-F5FC-FD897B45E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8337"/>
            <a:ext cx="10515600" cy="8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3D858-2704-F7F1-3F5C-94D8405F4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ED73DB-8D22-3C96-C74C-1674E5E08D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B4A6B1-A111-F4DB-5556-205C1C13B1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966AF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695451-D7AA-2A3F-767A-8C8BBC61E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01579A-BCC3-617F-0619-C44E9462A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01DC-7CC6-4F45-B2A3-7E71C06D6525}" type="datetime1">
              <a:rPr lang="en-US" smtClean="0"/>
              <a:t>10/1/24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8940D-990F-8592-37FE-66BC76EEC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06F7BC-C090-9C96-90BE-07C033E044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8000"/>
          </a:blip>
          <a:srcRect l="-144" r="40633"/>
          <a:stretch/>
        </p:blipFill>
        <p:spPr>
          <a:xfrm>
            <a:off x="9155430" y="5636799"/>
            <a:ext cx="3036570" cy="1065805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3CE2BD4C-F0D8-FCE9-E2FF-E46FEE523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531417"/>
            <a:ext cx="6172200" cy="184742"/>
          </a:xfrm>
        </p:spPr>
        <p:txBody>
          <a:bodyPr/>
          <a:lstStyle/>
          <a:p>
            <a:r>
              <a:rPr lang="en-US"/>
              <a:t>COMMUNICATIONS &amp; CUSTOMER SERVICE COMMITTEE MEETING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4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4A27CF-F095-4AC4-211C-BA2BA1CE1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7B4E-475B-711A-8286-B5000B9FC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FB707-68C8-9207-99FA-C3CA7E6B25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fld id="{CE6FC62D-82D1-F943-B2A0-0CD620E791E5}" type="datetime1">
              <a:rPr lang="en-US" smtClean="0"/>
              <a:t>10/1/24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4D0235-5627-4F3C-852A-9C3B8A412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4853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Helvetica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F7F6F-2198-4F81-CFD4-3E2EA8B19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8611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1B2E5C"/>
                </a:solidFill>
                <a:latin typeface="RM Connect" pitchFamily="2" charset="0"/>
              </a:defRPr>
            </a:lvl1pPr>
          </a:lstStyle>
          <a:p>
            <a:fld id="{71B073CA-E1DB-6646-8627-B9A066EC1A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819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8" r:id="rId3"/>
    <p:sldLayoutId id="2147483661" r:id="rId4"/>
    <p:sldLayoutId id="2147483660" r:id="rId5"/>
    <p:sldLayoutId id="2147483656" r:id="rId6"/>
    <p:sldLayoutId id="2147483650" r:id="rId7"/>
    <p:sldLayoutId id="2147483651" r:id="rId8"/>
    <p:sldLayoutId id="2147483653" r:id="rId9"/>
    <p:sldLayoutId id="2147483654" r:id="rId10"/>
    <p:sldLayoutId id="2147483662" r:id="rId11"/>
    <p:sldLayoutId id="2147483657" r:id="rId12"/>
    <p:sldLayoutId id="2147483659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rgbClr val="204C90"/>
          </a:solidFill>
          <a:latin typeface="Helvetica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1B2E5C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EB3E8-718C-7F6F-E529-B8E9BBD1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3932" y="861456"/>
            <a:ext cx="7359868" cy="2484869"/>
          </a:xfrm>
        </p:spPr>
        <p:txBody>
          <a:bodyPr>
            <a:normAutofit/>
          </a:bodyPr>
          <a:lstStyle/>
          <a:p>
            <a:r>
              <a:rPr lang="en-US"/>
              <a:t>Communications &amp; Customer Service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5A2C4D-CC9E-8E09-06A5-07A5D6FA48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458418"/>
          </a:xfrm>
        </p:spPr>
        <p:txBody>
          <a:bodyPr>
            <a:normAutofit/>
          </a:bodyPr>
          <a:lstStyle/>
          <a:p>
            <a:r>
              <a:rPr lang="en-US" dirty="0"/>
              <a:t>October 15,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13370BB-D922-2073-86EA-759A41D0289D}"/>
              </a:ext>
            </a:extLst>
          </p:cNvPr>
          <p:cNvSpPr txBox="1">
            <a:spLocks/>
          </p:cNvSpPr>
          <p:nvPr/>
        </p:nvSpPr>
        <p:spPr>
          <a:xfrm>
            <a:off x="4694662" y="3304284"/>
            <a:ext cx="6659138" cy="458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0966AF"/>
                </a:solidFill>
                <a:latin typeface="Helvetica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COMMITTEE MEETING</a:t>
            </a:r>
          </a:p>
        </p:txBody>
      </p:sp>
    </p:spTree>
    <p:extLst>
      <p:ext uri="{BB962C8B-B14F-4D97-AF65-F5344CB8AC3E}">
        <p14:creationId xmlns:p14="http://schemas.microsoft.com/office/powerpoint/2010/main" val="305263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6BABF-3E32-23C6-D23B-E0BBCDB88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96B37-B248-67A0-95AA-7B180552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September Call Types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85A88-D85F-5E0B-1650-3D4198973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4D32E750-7828-3430-868E-215AAE4537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974901"/>
              </p:ext>
            </p:extLst>
          </p:nvPr>
        </p:nvGraphicFramePr>
        <p:xfrm>
          <a:off x="838200" y="1435100"/>
          <a:ext cx="10832690" cy="4921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86012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7CA56-618A-6DB6-0FD1-3926517C3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7ACB3-8659-CD28-7B56-ED16CEFB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Monthly Calls vs Call Backs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8F2AE-B8B9-8592-78FB-020395625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81600" y="6435165"/>
            <a:ext cx="6172200" cy="184742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AE5C1-890E-63EA-CE31-BF8438A30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DBDA9B37-9921-2083-CC0F-E3C809A476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7262688"/>
              </p:ext>
            </p:extLst>
          </p:nvPr>
        </p:nvGraphicFramePr>
        <p:xfrm>
          <a:off x="838199" y="1473991"/>
          <a:ext cx="10515599" cy="454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56943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Community </a:t>
            </a:r>
            <a:br>
              <a:rPr lang="en-US"/>
            </a:br>
            <a:r>
              <a:rPr lang="en-US"/>
              <a:t>Events Update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0" y="6348536"/>
            <a:ext cx="4953000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44203" y="4020997"/>
            <a:ext cx="7409597" cy="591339"/>
          </a:xfrm>
        </p:spPr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76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12</a:t>
            </a:fld>
            <a:endParaRPr lang="en-US"/>
          </a:p>
        </p:txBody>
      </p:sp>
      <p:pic>
        <p:nvPicPr>
          <p:cNvPr id="11" name="Picture 10" descr="A group of people outside of a building&#10;&#10;Description automatically generated">
            <a:extLst>
              <a:ext uri="{FF2B5EF4-FFF2-40B4-BE49-F238E27FC236}">
                <a16:creationId xmlns:a16="http://schemas.microsoft.com/office/drawing/2014/main" id="{B5AEA922-FC78-8D6C-8530-3D666F0E40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08"/>
          <a:stretch/>
        </p:blipFill>
        <p:spPr>
          <a:xfrm>
            <a:off x="6203416" y="0"/>
            <a:ext cx="598858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AE937F5-B78F-9C60-FBF2-49A9829BDD82}"/>
              </a:ext>
            </a:extLst>
          </p:cNvPr>
          <p:cNvSpPr/>
          <p:nvPr/>
        </p:nvSpPr>
        <p:spPr>
          <a:xfrm>
            <a:off x="-12032" y="0"/>
            <a:ext cx="621544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8962474A-E630-9717-831E-6088A4A27253}"/>
              </a:ext>
            </a:extLst>
          </p:cNvPr>
          <p:cNvSpPr/>
          <p:nvPr/>
        </p:nvSpPr>
        <p:spPr>
          <a:xfrm>
            <a:off x="-12032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4" y="568454"/>
            <a:ext cx="10515600" cy="607890"/>
          </a:xfrm>
        </p:spPr>
        <p:txBody>
          <a:bodyPr/>
          <a:lstStyle/>
          <a:p>
            <a:r>
              <a:rPr lang="en-US" dirty="0"/>
              <a:t>North County Fire Open 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310" y="1825624"/>
            <a:ext cx="4388709" cy="4179759"/>
          </a:xfrm>
        </p:spPr>
        <p:txBody>
          <a:bodyPr>
            <a:normAutofit/>
          </a:bodyPr>
          <a:lstStyle/>
          <a:p>
            <a:r>
              <a:rPr lang="en-US" dirty="0"/>
              <a:t>Saturday, October 12</a:t>
            </a:r>
          </a:p>
          <a:p>
            <a:pPr lvl="1"/>
            <a:r>
              <a:rPr lang="en-US" dirty="0"/>
              <a:t>Free community event at Fire Station 1 in Fallbrook</a:t>
            </a:r>
          </a:p>
          <a:p>
            <a:pPr lvl="1"/>
            <a:r>
              <a:rPr lang="en-US" dirty="0"/>
              <a:t>Team members networked with agencies, handed out promotional items, and answered customer questions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D2DB5-9740-2902-8AC2-AA3AD6984DE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9" r="199"/>
          <a:stretch/>
        </p:blipFill>
        <p:spPr>
          <a:xfrm>
            <a:off x="5403361" y="1312531"/>
            <a:ext cx="3130907" cy="404876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B4E93A26-9DD2-496A-D763-2F67B7612B00}"/>
              </a:ext>
            </a:extLst>
          </p:cNvPr>
          <p:cNvSpPr/>
          <p:nvPr/>
        </p:nvSpPr>
        <p:spPr>
          <a:xfrm rot="5400000">
            <a:off x="3953598" y="4001112"/>
            <a:ext cx="2720363" cy="272036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24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CDFA2-58B0-24E7-19D7-12652A538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0306B-E01E-F815-FB93-3CF52D37B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13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A1F71C-486E-1913-B2C0-7F0CC6636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54" r="17254"/>
          <a:stretch/>
        </p:blipFill>
        <p:spPr>
          <a:xfrm>
            <a:off x="6203416" y="0"/>
            <a:ext cx="5988583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93B6D5-7B74-323A-5EF2-A322D3B23C76}"/>
              </a:ext>
            </a:extLst>
          </p:cNvPr>
          <p:cNvSpPr/>
          <p:nvPr/>
        </p:nvSpPr>
        <p:spPr>
          <a:xfrm>
            <a:off x="-12032" y="0"/>
            <a:ext cx="6215449" cy="6896962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5000">
                <a:srgbClr val="0966AF">
                  <a:alpha val="71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>
            <a:extLst>
              <a:ext uri="{FF2B5EF4-FFF2-40B4-BE49-F238E27FC236}">
                <a16:creationId xmlns:a16="http://schemas.microsoft.com/office/drawing/2014/main" id="{00900AEB-D577-15B8-DE0A-907199BF84EA}"/>
              </a:ext>
            </a:extLst>
          </p:cNvPr>
          <p:cNvSpPr/>
          <p:nvPr/>
        </p:nvSpPr>
        <p:spPr>
          <a:xfrm>
            <a:off x="-12032" y="25236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18CF0-DFF9-A11E-5BBD-62AA54EBF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04" y="568454"/>
            <a:ext cx="10515600" cy="607890"/>
          </a:xfrm>
        </p:spPr>
        <p:txBody>
          <a:bodyPr/>
          <a:lstStyle/>
          <a:p>
            <a:r>
              <a:rPr lang="en-US" dirty="0"/>
              <a:t>Speakers Bureau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7EDD2-D233-D1E0-AA97-7412E15792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1310" y="1825624"/>
            <a:ext cx="5487275" cy="4623302"/>
          </a:xfrm>
        </p:spPr>
        <p:txBody>
          <a:bodyPr>
            <a:normAutofit/>
          </a:bodyPr>
          <a:lstStyle/>
          <a:p>
            <a:r>
              <a:rPr lang="en-US" dirty="0"/>
              <a:t>Friday, October 25</a:t>
            </a:r>
          </a:p>
          <a:p>
            <a:pPr lvl="1"/>
            <a:r>
              <a:rPr lang="en-US" dirty="0"/>
              <a:t>Bonsall High School</a:t>
            </a:r>
          </a:p>
          <a:p>
            <a:pPr lvl="1"/>
            <a:r>
              <a:rPr lang="en-US" dirty="0"/>
              <a:t>Managers from IT and Engineering will give presentations to computer science and chemistry classes </a:t>
            </a:r>
            <a:br>
              <a:rPr lang="en-US" dirty="0"/>
            </a:br>
            <a:r>
              <a:rPr lang="en-US" dirty="0"/>
              <a:t>on careers in the water industry</a:t>
            </a:r>
          </a:p>
          <a:p>
            <a:pPr lvl="1"/>
            <a:r>
              <a:rPr lang="en-US" dirty="0"/>
              <a:t>Connect classroom curriculum to everyday use at Rainbow Water</a:t>
            </a:r>
          </a:p>
        </p:txBody>
      </p:sp>
    </p:spTree>
    <p:extLst>
      <p:ext uri="{BB962C8B-B14F-4D97-AF65-F5344CB8AC3E}">
        <p14:creationId xmlns:p14="http://schemas.microsoft.com/office/powerpoint/2010/main" val="553903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Newsletter </a:t>
            </a:r>
            <a:br>
              <a:rPr lang="en-US"/>
            </a:br>
            <a:r>
              <a:rPr lang="en-US"/>
              <a:t>Content Planning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2EB29BAC-FF7C-9C48-40F4-ADC11E368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3157" y="6348536"/>
            <a:ext cx="4940643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25503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797"/>
            <a:ext cx="10515600" cy="657452"/>
          </a:xfrm>
        </p:spPr>
        <p:txBody>
          <a:bodyPr>
            <a:normAutofit/>
          </a:bodyPr>
          <a:lstStyle/>
          <a:p>
            <a:r>
              <a:rPr lang="en-US"/>
              <a:t>Newsletter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8" y="1551373"/>
            <a:ext cx="5110368" cy="517010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>
                <a:latin typeface="Helvetica"/>
                <a:cs typeface="Helvetica"/>
              </a:rPr>
              <a:t>October</a:t>
            </a:r>
          </a:p>
          <a:p>
            <a:r>
              <a:rPr lang="en-US" sz="2400" dirty="0">
                <a:latin typeface="Helvetica"/>
                <a:cs typeface="Helvetica"/>
              </a:rPr>
              <a:t>National </a:t>
            </a:r>
            <a:r>
              <a:rPr lang="en-US" sz="2400">
                <a:latin typeface="Helvetica"/>
                <a:cs typeface="Helvetica"/>
              </a:rPr>
              <a:t>Farmer’s</a:t>
            </a:r>
            <a:r>
              <a:rPr lang="en-US" sz="2400" dirty="0">
                <a:latin typeface="Helvetica"/>
                <a:cs typeface="Helvetica"/>
              </a:rPr>
              <a:t> Day</a:t>
            </a:r>
            <a:endParaRPr lang="en-US" sz="2400" dirty="0">
              <a:effectLst/>
              <a:latin typeface="Helvetica"/>
              <a:cs typeface="Helvetica"/>
            </a:endParaRPr>
          </a:p>
          <a:p>
            <a:pPr lvl="1" fontAlgn="base"/>
            <a:r>
              <a:rPr lang="en-US" sz="1800" dirty="0">
                <a:effectLst/>
                <a:latin typeface="Helvetica"/>
                <a:cs typeface="Helvetica"/>
              </a:rPr>
              <a:t>History of farming in the community</a:t>
            </a:r>
          </a:p>
          <a:p>
            <a:pPr lvl="1" fontAlgn="base"/>
            <a: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  <a:t>Tips to support local growers by </a:t>
            </a:r>
            <a:b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</a:br>
            <a:r>
              <a:rPr lang="en-US" sz="1800" dirty="0">
                <a:highlight>
                  <a:srgbClr val="FFFFFF"/>
                </a:highlight>
                <a:latin typeface="Helvetica"/>
                <a:cs typeface="Helvetica"/>
              </a:rPr>
              <a:t>buying local </a:t>
            </a:r>
            <a:endParaRPr lang="en-US" sz="1800" dirty="0">
              <a:effectLst/>
              <a:highlight>
                <a:srgbClr val="FFFFFF"/>
              </a:highlight>
              <a:latin typeface="Helvetica"/>
              <a:cs typeface="Helvetica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effectLst/>
                <a:highlight>
                  <a:srgbClr val="FFFFFF"/>
                </a:highlight>
                <a:latin typeface="Helvetica"/>
                <a:cs typeface="Helvetica"/>
              </a:rPr>
              <a:t>Grant Programs for Ag Customer</a:t>
            </a:r>
          </a:p>
          <a:p>
            <a:pPr lvl="1" fontAlgn="base"/>
            <a:r>
              <a:rPr lang="en-US" sz="2000" err="1">
                <a:effectLst/>
                <a:highlight>
                  <a:srgbClr val="FFFFFF"/>
                </a:highlight>
                <a:latin typeface="Helvetica"/>
                <a:cs typeface="Helvetica"/>
              </a:rPr>
              <a:t>CropSWAP</a:t>
            </a:r>
            <a:r>
              <a:rPr lang="en-US" sz="2000">
                <a:effectLst/>
                <a:highlight>
                  <a:srgbClr val="FFFFFF"/>
                </a:highlight>
                <a:latin typeface="Helvetica"/>
                <a:cs typeface="Helvetica"/>
              </a:rPr>
              <a:t> stats and program info</a:t>
            </a:r>
          </a:p>
          <a:p>
            <a:pPr lvl="1" fontAlgn="base"/>
            <a:r>
              <a:rPr lang="en-US" sz="2000">
                <a:highlight>
                  <a:srgbClr val="FFFFFF"/>
                </a:highlight>
                <a:latin typeface="Helvetica"/>
                <a:cs typeface="Helvetica"/>
              </a:rPr>
              <a:t>Met’s WISP Program</a:t>
            </a:r>
          </a:p>
          <a:p>
            <a:pPr lvl="1" fontAlgn="base"/>
            <a:r>
              <a:rPr lang="en-US" sz="2000">
                <a:highlight>
                  <a:srgbClr val="FFFFFF"/>
                </a:highlight>
                <a:latin typeface="Helvetica"/>
                <a:cs typeface="Helvetica"/>
              </a:rPr>
              <a:t>Link to Rice Canyon video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  <a:latin typeface="Helvetica"/>
                <a:cs typeface="Helvetica"/>
              </a:rPr>
              <a:t>Fall Planting Guide</a:t>
            </a:r>
            <a:endParaRPr lang="en-US" sz="2400">
              <a:effectLst/>
              <a:highlight>
                <a:srgbClr val="FFFFFF"/>
              </a:highlight>
              <a:latin typeface="Helvetica"/>
              <a:cs typeface="Helvetica"/>
            </a:endParaRPr>
          </a:p>
          <a:p>
            <a:pPr lvl="1" fontAlgn="base"/>
            <a:r>
              <a:rPr lang="en-US" sz="1800">
                <a:effectLst/>
                <a:highlight>
                  <a:srgbClr val="FFFFFF"/>
                </a:highlight>
                <a:latin typeface="Helvetica"/>
                <a:cs typeface="Helvetica"/>
              </a:rPr>
              <a:t>Rebates for turf &amp; tree replacement</a:t>
            </a:r>
          </a:p>
          <a:p>
            <a:pPr lvl="1" fontAlgn="base"/>
            <a:r>
              <a:rPr lang="en-US" sz="1800">
                <a:effectLst/>
                <a:highlight>
                  <a:srgbClr val="FFFFFF"/>
                </a:highlight>
                <a:latin typeface="Helvetica"/>
                <a:cs typeface="Helvetica"/>
              </a:rPr>
              <a:t>California Friendly Plants list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  <a:latin typeface="Helvetica"/>
                <a:cs typeface="Helvetica"/>
              </a:rPr>
              <a:t>Water Footprint Calculator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sz="2400">
                <a:highlight>
                  <a:srgbClr val="FFFFFF"/>
                </a:highlight>
                <a:latin typeface="Helvetica"/>
                <a:cs typeface="Helvetica"/>
              </a:rPr>
              <a:t>General Election: Ballot Drop Box at the office</a:t>
            </a:r>
            <a:endParaRPr lang="en-US" sz="1800">
              <a:highlight>
                <a:srgbClr val="FFFFFF"/>
              </a:highlight>
              <a:latin typeface="Helvetica"/>
              <a:cs typeface="Helvetica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endParaRPr lang="en-US" sz="1800" dirty="0">
              <a:highlight>
                <a:srgbClr val="FFFFFF"/>
              </a:highlight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A4ADD7-AFF7-52D3-E476-EB46CC5E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8" r="2558"/>
          <a:stretch/>
        </p:blipFill>
        <p:spPr>
          <a:xfrm>
            <a:off x="8457167" y="648553"/>
            <a:ext cx="3418891" cy="466304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0F4115-38EF-B476-32A0-0DC9BA2CA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7" b="37"/>
          <a:stretch/>
        </p:blipFill>
        <p:spPr>
          <a:xfrm>
            <a:off x="6243436" y="1678026"/>
            <a:ext cx="3596754" cy="46511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38282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A5F9E-2A8E-3ED0-556C-D201FDC48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Newsletter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D7407-1DE0-EF49-50C5-DF0F25D72D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16616"/>
            <a:ext cx="5257802" cy="503237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latin typeface="Helvetica"/>
                <a:cs typeface="Helvetica"/>
              </a:rPr>
              <a:t>November</a:t>
            </a:r>
          </a:p>
          <a:p>
            <a:pPr lvl="1"/>
            <a:r>
              <a:rPr lang="en-US" sz="2600" dirty="0"/>
              <a:t>Detachment Update</a:t>
            </a:r>
          </a:p>
          <a:p>
            <a:pPr lvl="2"/>
            <a:r>
              <a:rPr lang="en-US" dirty="0"/>
              <a:t>Construction progress for lift stations</a:t>
            </a:r>
            <a:endParaRPr lang="en-US" sz="2600" dirty="0"/>
          </a:p>
          <a:p>
            <a:pPr lvl="1"/>
            <a:r>
              <a:rPr lang="en-US" sz="2600" dirty="0"/>
              <a:t>The Value of Water</a:t>
            </a:r>
            <a:endParaRPr lang="en-US" dirty="0"/>
          </a:p>
          <a:p>
            <a:pPr lvl="2"/>
            <a:r>
              <a:rPr lang="en-US" dirty="0">
                <a:highlight>
                  <a:srgbClr val="FFFFFF"/>
                </a:highlight>
              </a:rPr>
              <a:t>Importing Water from 500 miles away, cost savings with new rate increases from wholesaler</a:t>
            </a:r>
          </a:p>
          <a:p>
            <a:pPr lvl="3"/>
            <a:r>
              <a:rPr lang="en-US" dirty="0">
                <a:highlight>
                  <a:srgbClr val="FFFFFF"/>
                </a:highlight>
              </a:rPr>
              <a:t>Infographic: Water compared to other essential expenses</a:t>
            </a:r>
          </a:p>
          <a:p>
            <a:pPr lvl="3"/>
            <a:r>
              <a:rPr lang="en-US" dirty="0">
                <a:highlight>
                  <a:srgbClr val="FFFFFF"/>
                </a:highlight>
              </a:rPr>
              <a:t>Taste and hardness overview from imported water</a:t>
            </a:r>
            <a:endParaRPr lang="en-US" dirty="0"/>
          </a:p>
          <a:p>
            <a:pPr lvl="1"/>
            <a:r>
              <a:rPr lang="en-US" dirty="0"/>
              <a:t>Bonsall HS Classroom Visits</a:t>
            </a:r>
          </a:p>
          <a:p>
            <a:pPr lvl="2"/>
            <a:r>
              <a:rPr lang="en-US" dirty="0"/>
              <a:t>Photo recap of Engineering and IT</a:t>
            </a:r>
          </a:p>
          <a:p>
            <a:pPr lvl="1"/>
            <a:r>
              <a:rPr lang="en-US" sz="2600" dirty="0"/>
              <a:t>Share Your Experience</a:t>
            </a:r>
          </a:p>
          <a:p>
            <a:pPr lvl="2"/>
            <a:r>
              <a:rPr lang="en-US" dirty="0"/>
              <a:t>Take the 1-minute customer service survey online</a:t>
            </a:r>
          </a:p>
          <a:p>
            <a:pPr marL="0" indent="0">
              <a:buNone/>
            </a:pPr>
            <a:endParaRPr lang="en-US" dirty="0"/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0F08-224C-5C33-160C-929D8C14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708F883-A346-2E7A-5D96-8F294D169AC4}"/>
              </a:ext>
            </a:extLst>
          </p:cNvPr>
          <p:cNvSpPr txBox="1">
            <a:spLocks/>
          </p:cNvSpPr>
          <p:nvPr/>
        </p:nvSpPr>
        <p:spPr>
          <a:xfrm>
            <a:off x="6411433" y="1616615"/>
            <a:ext cx="5485625" cy="486038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1B2E5C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December</a:t>
            </a:r>
          </a:p>
          <a:p>
            <a:pPr lvl="1"/>
            <a:r>
              <a:rPr lang="en-US" dirty="0"/>
              <a:t>Bill Overview</a:t>
            </a:r>
          </a:p>
          <a:p>
            <a:pPr lvl="2"/>
            <a:r>
              <a:rPr lang="en-US" dirty="0"/>
              <a:t>Graphic on new bill layout</a:t>
            </a:r>
          </a:p>
          <a:p>
            <a:pPr lvl="2"/>
            <a:r>
              <a:rPr lang="en-US" dirty="0"/>
              <a:t>Video on how to pay your bill online</a:t>
            </a:r>
          </a:p>
          <a:p>
            <a:pPr lvl="2"/>
            <a:r>
              <a:rPr lang="en-US" dirty="0"/>
              <a:t>Sign up to receive bill via email and auto pay</a:t>
            </a:r>
          </a:p>
          <a:p>
            <a:pPr lvl="1"/>
            <a:r>
              <a:rPr lang="en-US" dirty="0"/>
              <a:t>Water Update</a:t>
            </a:r>
          </a:p>
          <a:p>
            <a:pPr lvl="2"/>
            <a:r>
              <a:rPr lang="en-US" dirty="0"/>
              <a:t>Intro EMWD, look out for letter</a:t>
            </a:r>
          </a:p>
          <a:p>
            <a:pPr lvl="2"/>
            <a:r>
              <a:rPr lang="en-US" dirty="0"/>
              <a:t>Changing PSAWR to new class</a:t>
            </a:r>
          </a:p>
          <a:p>
            <a:pPr lvl="1"/>
            <a:r>
              <a:rPr lang="en-US" sz="2600" dirty="0"/>
              <a:t>Rebates from Met</a:t>
            </a:r>
          </a:p>
          <a:p>
            <a:pPr lvl="2"/>
            <a:r>
              <a:rPr lang="en-US" dirty="0"/>
              <a:t>High efficiency toilet install, clothes washer new requirements, and rain barrels</a:t>
            </a:r>
          </a:p>
          <a:p>
            <a:pPr lvl="1"/>
            <a:r>
              <a:rPr lang="en-US" sz="2600" dirty="0"/>
              <a:t>Holiday Reminders</a:t>
            </a:r>
          </a:p>
          <a:p>
            <a:pPr lvl="2"/>
            <a:r>
              <a:rPr lang="en-US" dirty="0"/>
              <a:t>Office hours, online bill pay</a:t>
            </a:r>
          </a:p>
        </p:txBody>
      </p:sp>
    </p:spTree>
    <p:extLst>
      <p:ext uri="{BB962C8B-B14F-4D97-AF65-F5344CB8AC3E}">
        <p14:creationId xmlns:p14="http://schemas.microsoft.com/office/powerpoint/2010/main" val="2682768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Public </a:t>
            </a:r>
            <a:br>
              <a:rPr lang="en-US"/>
            </a:br>
            <a:r>
              <a:rPr lang="en-US"/>
              <a:t>Communications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15BE4-AD99-E1E4-76E8-7381DAF1F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37870" y="6348536"/>
            <a:ext cx="4915930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&amp; Related Media Stories</a:t>
            </a:r>
          </a:p>
        </p:txBody>
      </p:sp>
    </p:spTree>
    <p:extLst>
      <p:ext uri="{BB962C8B-B14F-4D97-AF65-F5344CB8AC3E}">
        <p14:creationId xmlns:p14="http://schemas.microsoft.com/office/powerpoint/2010/main" val="678821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F10AC88-765D-434B-DCB0-D7882AD63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036" y="1145659"/>
            <a:ext cx="4099460" cy="4010220"/>
          </a:xfrm>
          <a:prstGeom prst="rect">
            <a:avLst/>
          </a:prstGeom>
        </p:spPr>
      </p:pic>
      <p:pic>
        <p:nvPicPr>
          <p:cNvPr id="6" name="Picture 5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CD44CF03-0B33-4C7B-9765-044D6E10B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91179"/>
            <a:ext cx="5678616" cy="385220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36474-3411-7FC9-4595-8CFB441A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ED262-84FF-50EC-0261-121CD051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Village News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D94F2-8D40-7EFB-71CF-D6AB1227A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0" y="2298153"/>
            <a:ext cx="3243961" cy="3999321"/>
          </a:xfrm>
        </p:spPr>
        <p:txBody>
          <a:bodyPr>
            <a:normAutofit/>
          </a:bodyPr>
          <a:lstStyle/>
          <a:p>
            <a:r>
              <a:rPr lang="en-US" sz="2000" b="1" dirty="0"/>
              <a:t>September 12</a:t>
            </a:r>
          </a:p>
          <a:p>
            <a:r>
              <a:rPr lang="en-US" sz="2000" dirty="0">
                <a:effectLst/>
              </a:rPr>
              <a:t>Rainbow Wate</a:t>
            </a:r>
            <a:r>
              <a:rPr lang="en-US" sz="2000" dirty="0"/>
              <a:t>r holds ribbon-cutting to celebrate sewer and lift station project</a:t>
            </a:r>
            <a:endParaRPr lang="en-US" sz="2000" dirty="0">
              <a:effectLst/>
            </a:endParaRPr>
          </a:p>
          <a:p>
            <a:endParaRPr lang="en-US" sz="2000" b="1" dirty="0"/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24849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rt road on a mountain&#10;&#10;Description automatically generated">
            <a:extLst>
              <a:ext uri="{FF2B5EF4-FFF2-40B4-BE49-F238E27FC236}">
                <a16:creationId xmlns:a16="http://schemas.microsoft.com/office/drawing/2014/main" id="{3CA519D0-FC97-4CCE-0717-629FD9E29B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0" y="1288927"/>
            <a:ext cx="12192000" cy="5569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2FCE6E-3B9F-C02E-F220-4066B55BB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4B2CC-C13E-FB57-EDD0-2C66E5F74E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8831317" cy="4351338"/>
          </a:xfrm>
        </p:spPr>
        <p:txBody>
          <a:bodyPr/>
          <a:lstStyle/>
          <a:p>
            <a:r>
              <a:rPr lang="en-US"/>
              <a:t>Approval of Minutes</a:t>
            </a:r>
          </a:p>
          <a:p>
            <a:r>
              <a:rPr lang="en-US"/>
              <a:t>General Manager Comments</a:t>
            </a:r>
          </a:p>
          <a:p>
            <a:r>
              <a:rPr lang="en-US"/>
              <a:t>Committee Member Comments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125BF-4F99-697C-E269-24B424083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4772" y="6348536"/>
            <a:ext cx="5489028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5128-7962-CC1A-493B-27787487F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305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E36474-3411-7FC9-4595-8CFB441AD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92ED262-84FF-50EC-0261-121CD0515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Village News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D94F2-8D40-7EFB-71CF-D6AB1227A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0" y="2298153"/>
            <a:ext cx="4099459" cy="3999321"/>
          </a:xfrm>
        </p:spPr>
        <p:txBody>
          <a:bodyPr>
            <a:normAutofit/>
          </a:bodyPr>
          <a:lstStyle/>
          <a:p>
            <a:r>
              <a:rPr lang="en-US" sz="2000" b="1" dirty="0"/>
              <a:t>September 12</a:t>
            </a:r>
          </a:p>
          <a:p>
            <a:r>
              <a:rPr lang="en-US" sz="2000" dirty="0">
                <a:effectLst/>
              </a:rPr>
              <a:t>Rainbow Water to use peak month for meter reduction decisions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Rainbow Water switches to 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in-house maintenance</a:t>
            </a: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 descr="A newspaper article with a picture of a person&#10;&#10;Description automatically generated">
            <a:extLst>
              <a:ext uri="{FF2B5EF4-FFF2-40B4-BE49-F238E27FC236}">
                <a16:creationId xmlns:a16="http://schemas.microsoft.com/office/drawing/2014/main" id="{E6B2E9D7-0A67-CBF6-ADFC-CD1B6A91E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7239" y="381131"/>
            <a:ext cx="5906186" cy="26585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1154637-65DB-D53E-8C30-E164E9B4E500}"/>
              </a:ext>
            </a:extLst>
          </p:cNvPr>
          <p:cNvSpPr/>
          <p:nvPr/>
        </p:nvSpPr>
        <p:spPr>
          <a:xfrm>
            <a:off x="6969211" y="1235676"/>
            <a:ext cx="3524214" cy="1482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newspaper article with text and images of a house&#10;&#10;Description automatically generated">
            <a:extLst>
              <a:ext uri="{FF2B5EF4-FFF2-40B4-BE49-F238E27FC236}">
                <a16:creationId xmlns:a16="http://schemas.microsoft.com/office/drawing/2014/main" id="{B1193952-CAB3-CF9B-37D3-D0316A48DD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4668" y="2375462"/>
            <a:ext cx="6796559" cy="3844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47CFCC-5AC5-FA4E-D188-47144359436F}"/>
              </a:ext>
            </a:extLst>
          </p:cNvPr>
          <p:cNvSpPr/>
          <p:nvPr/>
        </p:nvSpPr>
        <p:spPr>
          <a:xfrm>
            <a:off x="5207104" y="4427837"/>
            <a:ext cx="2664150" cy="20490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5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E8A84F-9D91-37A2-5694-7A83A496E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AD2AFC-0139-C27D-94A2-129911C5D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20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DA0B3A-15DE-A0CE-F1CE-0C410768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Village News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55F0A-696F-253F-30C0-EB6BBA8A6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7780" y="2298153"/>
            <a:ext cx="4099459" cy="3999321"/>
          </a:xfrm>
        </p:spPr>
        <p:txBody>
          <a:bodyPr>
            <a:normAutofit/>
          </a:bodyPr>
          <a:lstStyle/>
          <a:p>
            <a:r>
              <a:rPr lang="en-US" sz="2000" b="1" dirty="0"/>
              <a:t>September 12</a:t>
            </a:r>
          </a:p>
          <a:p>
            <a:r>
              <a:rPr lang="en-US" sz="2000" dirty="0">
                <a:effectLst/>
              </a:rPr>
              <a:t>Rainbow Water approves Gopher Canyon Road emergency waterline paving repairs</a:t>
            </a:r>
          </a:p>
          <a:p>
            <a:endParaRPr lang="en-US" sz="2000" dirty="0">
              <a:effectLst/>
            </a:endParaRPr>
          </a:p>
          <a:p>
            <a:endParaRPr lang="en-US" sz="20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6" name="Picture 5" descr="A newspaper article with text&#10;&#10;Description automatically generated">
            <a:extLst>
              <a:ext uri="{FF2B5EF4-FFF2-40B4-BE49-F238E27FC236}">
                <a16:creationId xmlns:a16="http://schemas.microsoft.com/office/drawing/2014/main" id="{A799142C-B4EA-AFC0-9A99-8DC5120E2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075" y="1045465"/>
            <a:ext cx="6525054" cy="444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1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62E5-0849-6A5E-9B3F-F18BCA48C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73" y="3652870"/>
            <a:ext cx="10515600" cy="1186416"/>
          </a:xfrm>
        </p:spPr>
        <p:txBody>
          <a:bodyPr>
            <a:normAutofit fontScale="90000"/>
          </a:bodyPr>
          <a:lstStyle/>
          <a:p>
            <a:r>
              <a:rPr lang="en-US" dirty="0"/>
              <a:t>Agenda Items for the Next Meeting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0B2CD-C845-689F-AF21-56CDA6E7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83859" y="6348536"/>
            <a:ext cx="4569941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3F12AF-E6D1-164A-E6EA-B5DEC0A7C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/>
              <a:t>CropSWAP</a:t>
            </a:r>
            <a:br>
              <a:rPr lang="en-US"/>
            </a:br>
            <a:r>
              <a:rPr lang="en-US"/>
              <a:t>Program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AE17D7-C066-EFE2-198E-6D814D9C78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Regional Program Update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F94DD87-9A54-F4E9-FF60-08F4D7D2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59146" y="6348536"/>
            <a:ext cx="4594654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</p:spTree>
    <p:extLst>
      <p:ext uri="{BB962C8B-B14F-4D97-AF65-F5344CB8AC3E}">
        <p14:creationId xmlns:p14="http://schemas.microsoft.com/office/powerpoint/2010/main" val="3664476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97A52061-5090-78D1-9A2B-8BFED42F04FA}"/>
              </a:ext>
            </a:extLst>
          </p:cNvPr>
          <p:cNvSpPr/>
          <p:nvPr/>
        </p:nvSpPr>
        <p:spPr>
          <a:xfrm>
            <a:off x="446755" y="4622313"/>
            <a:ext cx="1359802" cy="1359802"/>
          </a:xfrm>
          <a:prstGeom prst="ellipse">
            <a:avLst/>
          </a:prstGeom>
          <a:solidFill>
            <a:srgbClr val="5B9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096BFF1-E992-9273-5B4F-30D5360B8EC4}"/>
              </a:ext>
            </a:extLst>
          </p:cNvPr>
          <p:cNvSpPr/>
          <p:nvPr/>
        </p:nvSpPr>
        <p:spPr>
          <a:xfrm>
            <a:off x="599154" y="4775601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EC5846-125C-B7D5-3EA6-4A0BE1967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3</a:t>
            </a:fld>
            <a:endParaRPr lang="en-US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2EE35998-A910-3A91-9B6A-B8A87413C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78" y="1588119"/>
            <a:ext cx="6435040" cy="27475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Rainbow Water leads with participation in Regional CropSWAP program</a:t>
            </a:r>
          </a:p>
          <a:p>
            <a:pPr lvl="1"/>
            <a:r>
              <a:rPr lang="en-US" dirty="0"/>
              <a:t>Strong uptick in application approval for the month of September</a:t>
            </a:r>
          </a:p>
          <a:p>
            <a:pPr lvl="1"/>
            <a:r>
              <a:rPr lang="en-US" dirty="0"/>
              <a:t>Two projects rejected and resubmitted to meet requirements</a:t>
            </a:r>
          </a:p>
          <a:p>
            <a:pPr lvl="1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78F30-E320-8F97-3F0D-C578D5584C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138" r="24138"/>
          <a:stretch/>
        </p:blipFill>
        <p:spPr>
          <a:xfrm>
            <a:off x="6871063" y="0"/>
            <a:ext cx="5320937" cy="6858000"/>
          </a:xfrm>
          <a:prstGeom prst="rect">
            <a:avLst/>
          </a:prstGeom>
        </p:spPr>
      </p:pic>
      <p:sp>
        <p:nvSpPr>
          <p:cNvPr id="2" name="Round Single Corner Rectangle 1">
            <a:extLst>
              <a:ext uri="{FF2B5EF4-FFF2-40B4-BE49-F238E27FC236}">
                <a16:creationId xmlns:a16="http://schemas.microsoft.com/office/drawing/2014/main" id="{35133625-C8C4-673E-8A62-D750DAB139A6}"/>
              </a:ext>
            </a:extLst>
          </p:cNvPr>
          <p:cNvSpPr/>
          <p:nvPr/>
        </p:nvSpPr>
        <p:spPr>
          <a:xfrm>
            <a:off x="0" y="367140"/>
            <a:ext cx="7661189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6BEE9DC-363E-5C36-45F8-D0241B66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607890"/>
          </a:xfrm>
        </p:spPr>
        <p:txBody>
          <a:bodyPr/>
          <a:lstStyle/>
          <a:p>
            <a:r>
              <a:rPr lang="en-US" dirty="0"/>
              <a:t>CropSWAP Program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2E8A50-FC0D-1277-C042-80D20A5C4BAA}"/>
              </a:ext>
            </a:extLst>
          </p:cNvPr>
          <p:cNvSpPr txBox="1"/>
          <p:nvPr/>
        </p:nvSpPr>
        <p:spPr>
          <a:xfrm>
            <a:off x="1815878" y="4960511"/>
            <a:ext cx="708994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3D6E9D-F632-CB60-DE9E-3E6BF04DC502}"/>
              </a:ext>
            </a:extLst>
          </p:cNvPr>
          <p:cNvSpPr txBox="1"/>
          <p:nvPr/>
        </p:nvSpPr>
        <p:spPr>
          <a:xfrm>
            <a:off x="2361675" y="5070954"/>
            <a:ext cx="4903306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Submissions Sept-Oct</a:t>
            </a:r>
          </a:p>
        </p:txBody>
      </p:sp>
      <p:pic>
        <p:nvPicPr>
          <p:cNvPr id="6" name="Graphic 5" descr="Clipboard Partially Checked outline">
            <a:extLst>
              <a:ext uri="{FF2B5EF4-FFF2-40B4-BE49-F238E27FC236}">
                <a16:creationId xmlns:a16="http://schemas.microsoft.com/office/drawing/2014/main" id="{64CA2D49-E889-E27A-B9B9-EE8C53B75B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2880" y="47979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0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F1FBB8-5390-5D52-FDCC-DAB75035E5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829" t="5066" b="11823"/>
          <a:stretch/>
        </p:blipFill>
        <p:spPr>
          <a:xfrm>
            <a:off x="6785812" y="0"/>
            <a:ext cx="5406188" cy="6858000"/>
          </a:xfrm>
          <a:prstGeom prst="rect">
            <a:avLst/>
          </a:prstGeom>
        </p:spPr>
      </p:pic>
      <p:sp>
        <p:nvSpPr>
          <p:cNvPr id="9" name="Round Single Corner Rectangle 8">
            <a:extLst>
              <a:ext uri="{FF2B5EF4-FFF2-40B4-BE49-F238E27FC236}">
                <a16:creationId xmlns:a16="http://schemas.microsoft.com/office/drawing/2014/main" id="{267A7F0F-3541-BA17-B24C-30CFAC33DF08}"/>
              </a:ext>
            </a:extLst>
          </p:cNvPr>
          <p:cNvSpPr/>
          <p:nvPr/>
        </p:nvSpPr>
        <p:spPr>
          <a:xfrm>
            <a:off x="1" y="356676"/>
            <a:ext cx="7540486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2656532" y="2296892"/>
            <a:ext cx="490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Submissions to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7540486" cy="607890"/>
          </a:xfrm>
        </p:spPr>
        <p:txBody>
          <a:bodyPr>
            <a:normAutofit/>
          </a:bodyPr>
          <a:lstStyle/>
          <a:p>
            <a:r>
              <a:rPr lang="en-US"/>
              <a:t>Program Metrics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FEC466-85B2-12DE-584A-D26891CE533A}"/>
              </a:ext>
            </a:extLst>
          </p:cNvPr>
          <p:cNvSpPr txBox="1"/>
          <p:nvPr/>
        </p:nvSpPr>
        <p:spPr>
          <a:xfrm>
            <a:off x="1905376" y="3745404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55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C109127-0B63-E0E5-0EE1-6E7DA08C242C}"/>
              </a:ext>
            </a:extLst>
          </p:cNvPr>
          <p:cNvSpPr txBox="1"/>
          <p:nvPr/>
        </p:nvSpPr>
        <p:spPr>
          <a:xfrm>
            <a:off x="2656532" y="3852468"/>
            <a:ext cx="4187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Projects Approved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846968" y="2172921"/>
            <a:ext cx="9276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67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5D333B-53D2-A040-BB0C-96872D3320D1}"/>
              </a:ext>
            </a:extLst>
          </p:cNvPr>
          <p:cNvSpPr txBox="1"/>
          <p:nvPr/>
        </p:nvSpPr>
        <p:spPr>
          <a:xfrm>
            <a:off x="2663843" y="5394352"/>
            <a:ext cx="4187688" cy="47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B2E5C"/>
                </a:solidFill>
                <a:latin typeface="Helvetica" pitchFamily="2" charset="0"/>
              </a:rPr>
              <a:t>Pre-Inspection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EFB11-54F1-7717-FABA-D4B8160B0731}"/>
              </a:ext>
            </a:extLst>
          </p:cNvPr>
          <p:cNvSpPr/>
          <p:nvPr/>
        </p:nvSpPr>
        <p:spPr>
          <a:xfrm>
            <a:off x="8378686" y="3515249"/>
            <a:ext cx="3813313" cy="2656951"/>
          </a:xfrm>
          <a:prstGeom prst="rect">
            <a:avLst/>
          </a:prstGeom>
          <a:solidFill>
            <a:srgbClr val="8FC740">
              <a:alpha val="7877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11ABF1-D0DF-8E82-DE76-3CF421BCDECD}"/>
              </a:ext>
            </a:extLst>
          </p:cNvPr>
          <p:cNvSpPr txBox="1"/>
          <p:nvPr/>
        </p:nvSpPr>
        <p:spPr>
          <a:xfrm>
            <a:off x="8616825" y="4642998"/>
            <a:ext cx="3294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In Reserved Grant </a:t>
            </a:r>
            <a:br>
              <a:rPr 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Funding for </a:t>
            </a:r>
            <a:br>
              <a:rPr lang="en-US" sz="2400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" pitchFamily="2" charset="0"/>
              </a:rPr>
              <a:t>Approved Projects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3FEF51-F5A0-78DC-807F-3EE1C4358BE3}"/>
              </a:ext>
            </a:extLst>
          </p:cNvPr>
          <p:cNvSpPr txBox="1"/>
          <p:nvPr/>
        </p:nvSpPr>
        <p:spPr>
          <a:xfrm>
            <a:off x="8616825" y="3812001"/>
            <a:ext cx="3294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B2E5C"/>
                </a:solidFill>
                <a:latin typeface="Helvetica" pitchFamily="2" charset="0"/>
              </a:rPr>
              <a:t>$765,700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A69126-232E-55C7-2697-F0EFF6279F77}"/>
              </a:ext>
            </a:extLst>
          </p:cNvPr>
          <p:cNvSpPr/>
          <p:nvPr/>
        </p:nvSpPr>
        <p:spPr>
          <a:xfrm>
            <a:off x="398933" y="1943581"/>
            <a:ext cx="1359802" cy="1359802"/>
          </a:xfrm>
          <a:prstGeom prst="ellipse">
            <a:avLst/>
          </a:prstGeom>
          <a:solidFill>
            <a:srgbClr val="5B9349">
              <a:alpha val="8601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7F6E08A-5280-82E0-EE33-DAF2EF0696F0}"/>
              </a:ext>
            </a:extLst>
          </p:cNvPr>
          <p:cNvSpPr/>
          <p:nvPr/>
        </p:nvSpPr>
        <p:spPr>
          <a:xfrm>
            <a:off x="537401" y="2099062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pic>
        <p:nvPicPr>
          <p:cNvPr id="38" name="Graphic 37" descr="Internet outline">
            <a:extLst>
              <a:ext uri="{FF2B5EF4-FFF2-40B4-BE49-F238E27FC236}">
                <a16:creationId xmlns:a16="http://schemas.microsoft.com/office/drawing/2014/main" id="{D10411EC-F1DF-3639-A94D-4B1506F37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9822" y="2114595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BDAB8B1-A37E-D5F2-6CAC-A8967BDA47E7}"/>
              </a:ext>
            </a:extLst>
          </p:cNvPr>
          <p:cNvSpPr/>
          <p:nvPr/>
        </p:nvSpPr>
        <p:spPr>
          <a:xfrm>
            <a:off x="402468" y="3434177"/>
            <a:ext cx="1359802" cy="1359802"/>
          </a:xfrm>
          <a:prstGeom prst="ellipse">
            <a:avLst/>
          </a:prstGeom>
          <a:solidFill>
            <a:srgbClr val="5B9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4F6F041-31CB-048F-BA84-4E4991556A29}"/>
              </a:ext>
            </a:extLst>
          </p:cNvPr>
          <p:cNvSpPr/>
          <p:nvPr/>
        </p:nvSpPr>
        <p:spPr>
          <a:xfrm>
            <a:off x="542835" y="3587465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pic>
        <p:nvPicPr>
          <p:cNvPr id="31" name="Graphic 30" descr="Inbox Check outline">
            <a:extLst>
              <a:ext uri="{FF2B5EF4-FFF2-40B4-BE49-F238E27FC236}">
                <a16:creationId xmlns:a16="http://schemas.microsoft.com/office/drawing/2014/main" id="{8AC78A24-A4FF-68C4-475A-64D80F2ACF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2917" y="3607467"/>
            <a:ext cx="914400" cy="914400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C2FA99D-7E41-FCDC-F2F4-D91F74B64283}"/>
              </a:ext>
            </a:extLst>
          </p:cNvPr>
          <p:cNvSpPr/>
          <p:nvPr/>
        </p:nvSpPr>
        <p:spPr>
          <a:xfrm>
            <a:off x="410659" y="4983261"/>
            <a:ext cx="1359802" cy="1359802"/>
          </a:xfrm>
          <a:prstGeom prst="ellipse">
            <a:avLst/>
          </a:prstGeom>
          <a:solidFill>
            <a:srgbClr val="5B9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2E5F64-9CC7-CDFE-D7A2-D22A49675F94}"/>
              </a:ext>
            </a:extLst>
          </p:cNvPr>
          <p:cNvSpPr/>
          <p:nvPr/>
        </p:nvSpPr>
        <p:spPr>
          <a:xfrm>
            <a:off x="551026" y="5136549"/>
            <a:ext cx="1058122" cy="1058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_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BBBD1E-8C69-5585-FA81-F05D637266E1}"/>
              </a:ext>
            </a:extLst>
          </p:cNvPr>
          <p:cNvSpPr txBox="1"/>
          <p:nvPr/>
        </p:nvSpPr>
        <p:spPr>
          <a:xfrm>
            <a:off x="2036068" y="5310412"/>
            <a:ext cx="694081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1B2E5C"/>
                </a:solidFill>
                <a:latin typeface="Helvetica" pitchFamily="2" charset="0"/>
              </a:rPr>
              <a:t>4</a:t>
            </a:r>
          </a:p>
        </p:txBody>
      </p:sp>
      <p:pic>
        <p:nvPicPr>
          <p:cNvPr id="35" name="Graphic 34" descr="Magnifying glass outline">
            <a:extLst>
              <a:ext uri="{FF2B5EF4-FFF2-40B4-BE49-F238E27FC236}">
                <a16:creationId xmlns:a16="http://schemas.microsoft.com/office/drawing/2014/main" id="{412DC8CA-9EA1-5154-6F2A-11B12BF807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9080" y="5250323"/>
            <a:ext cx="803478" cy="80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978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95" r="195" b="15854"/>
          <a:stretch/>
        </p:blipFill>
        <p:spPr>
          <a:xfrm flipH="1">
            <a:off x="-1239" y="-1"/>
            <a:ext cx="12193239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0" y="0"/>
            <a:ext cx="10567370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2295C8-D238-E2E9-C7FE-0E7C2014CC71}"/>
              </a:ext>
            </a:extLst>
          </p:cNvPr>
          <p:cNvSpPr txBox="1"/>
          <p:nvPr/>
        </p:nvSpPr>
        <p:spPr>
          <a:xfrm>
            <a:off x="1041871" y="6026454"/>
            <a:ext cx="92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23</a:t>
            </a:r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39D6CF-64D5-A5AF-67E0-03C0A772462E}"/>
              </a:ext>
            </a:extLst>
          </p:cNvPr>
          <p:cNvSpPr txBox="1"/>
          <p:nvPr/>
        </p:nvSpPr>
        <p:spPr>
          <a:xfrm>
            <a:off x="1712035" y="6158772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Rootstock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8968410" cy="607890"/>
          </a:xfrm>
        </p:spPr>
        <p:txBody>
          <a:bodyPr>
            <a:normAutofit/>
          </a:bodyPr>
          <a:lstStyle/>
          <a:p>
            <a:r>
              <a:rPr lang="en-US"/>
              <a:t>Total Applications by Project 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250A-598B-9555-EEF7-B89D5E93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1952" y="1646739"/>
            <a:ext cx="5749803" cy="46456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9CCCA7-59E7-7427-66AD-9891E1143154}"/>
              </a:ext>
            </a:extLst>
          </p:cNvPr>
          <p:cNvSpPr txBox="1"/>
          <p:nvPr/>
        </p:nvSpPr>
        <p:spPr>
          <a:xfrm>
            <a:off x="4695556" y="1511707"/>
            <a:ext cx="80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AC3DB-4D35-C08E-91C8-9E98F9CA4D44}"/>
              </a:ext>
            </a:extLst>
          </p:cNvPr>
          <p:cNvSpPr txBox="1"/>
          <p:nvPr/>
        </p:nvSpPr>
        <p:spPr>
          <a:xfrm>
            <a:off x="5339242" y="1644025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Crop Conversion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B505B-7EC7-DE1E-94BC-94B6E355B95B}"/>
              </a:ext>
            </a:extLst>
          </p:cNvPr>
          <p:cNvSpPr txBox="1"/>
          <p:nvPr/>
        </p:nvSpPr>
        <p:spPr>
          <a:xfrm>
            <a:off x="5127498" y="2509248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D0AA9-A424-DC74-10F3-118B9E42DA7A}"/>
              </a:ext>
            </a:extLst>
          </p:cNvPr>
          <p:cNvSpPr txBox="1"/>
          <p:nvPr/>
        </p:nvSpPr>
        <p:spPr>
          <a:xfrm>
            <a:off x="5500050" y="2641566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Avocado Rejuvenation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587DF2-1FEE-72F0-D1E3-700B7D2D5C5F}"/>
              </a:ext>
            </a:extLst>
          </p:cNvPr>
          <p:cNvSpPr txBox="1"/>
          <p:nvPr/>
        </p:nvSpPr>
        <p:spPr>
          <a:xfrm>
            <a:off x="6095353" y="3073559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C15E7-8E58-5F29-A52A-23EABDA77512}"/>
              </a:ext>
            </a:extLst>
          </p:cNvPr>
          <p:cNvSpPr txBox="1"/>
          <p:nvPr/>
        </p:nvSpPr>
        <p:spPr>
          <a:xfrm>
            <a:off x="6467905" y="3205877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Soil Moisture Sensors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6127780" y="3634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6500332" y="3766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Mulching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4A0157-F27E-AD75-5A5A-E81B1C37BA2D}"/>
              </a:ext>
            </a:extLst>
          </p:cNvPr>
          <p:cNvSpPr txBox="1"/>
          <p:nvPr/>
        </p:nvSpPr>
        <p:spPr>
          <a:xfrm>
            <a:off x="6127780" y="4190886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72A00-2A9F-8E94-058F-0831F3802ED6}"/>
              </a:ext>
            </a:extLst>
          </p:cNvPr>
          <p:cNvSpPr txBox="1"/>
          <p:nvPr/>
        </p:nvSpPr>
        <p:spPr>
          <a:xfrm>
            <a:off x="6500332" y="4323204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Scheduling Automation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8F84B81-E3A3-2E10-604C-98B60DA7F213}"/>
              </a:ext>
            </a:extLst>
          </p:cNvPr>
          <p:cNvSpPr txBox="1"/>
          <p:nvPr/>
        </p:nvSpPr>
        <p:spPr>
          <a:xfrm>
            <a:off x="6135108" y="4736685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8311807-8042-009F-67EF-FB9891A7B4E2}"/>
              </a:ext>
            </a:extLst>
          </p:cNvPr>
          <p:cNvSpPr txBox="1"/>
          <p:nvPr/>
        </p:nvSpPr>
        <p:spPr>
          <a:xfrm>
            <a:off x="6507660" y="4869003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Uniformity Improvements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B185A1B-3AE7-CE95-9DC6-A176BA2ABA8B}"/>
              </a:ext>
            </a:extLst>
          </p:cNvPr>
          <p:cNvSpPr txBox="1"/>
          <p:nvPr/>
        </p:nvSpPr>
        <p:spPr>
          <a:xfrm>
            <a:off x="6135108" y="528829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1AD9BC-B35C-4EFC-C27D-BE22DB251B6D}"/>
              </a:ext>
            </a:extLst>
          </p:cNvPr>
          <p:cNvSpPr txBox="1"/>
          <p:nvPr/>
        </p:nvSpPr>
        <p:spPr>
          <a:xfrm>
            <a:off x="6507660" y="542061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Nutrient Management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A17363-86C0-E54B-2359-B52166D543DB}"/>
              </a:ext>
            </a:extLst>
          </p:cNvPr>
          <p:cNvSpPr txBox="1"/>
          <p:nvPr/>
        </p:nvSpPr>
        <p:spPr>
          <a:xfrm>
            <a:off x="6157057" y="5795622"/>
            <a:ext cx="512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1B2E5C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06043EF-BD4F-0F80-D1AE-B296709B6DE5}"/>
              </a:ext>
            </a:extLst>
          </p:cNvPr>
          <p:cNvSpPr txBox="1"/>
          <p:nvPr/>
        </p:nvSpPr>
        <p:spPr>
          <a:xfrm>
            <a:off x="6529609" y="5927940"/>
            <a:ext cx="3649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1B2E5C"/>
                </a:solidFill>
                <a:latin typeface="Helvetica" pitchFamily="2" charset="0"/>
              </a:rPr>
              <a:t>Cover Crops</a:t>
            </a:r>
          </a:p>
        </p:txBody>
      </p:sp>
    </p:spTree>
    <p:extLst>
      <p:ext uri="{BB962C8B-B14F-4D97-AF65-F5344CB8AC3E}">
        <p14:creationId xmlns:p14="http://schemas.microsoft.com/office/powerpoint/2010/main" val="2760690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E6D47F-61BC-29ED-162F-AA458548CE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07" b="7707"/>
          <a:stretch/>
        </p:blipFill>
        <p:spPr>
          <a:xfrm>
            <a:off x="-1239" y="-1"/>
            <a:ext cx="12225131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E1E1B8-5975-5252-3063-C59692BBD7DC}"/>
              </a:ext>
            </a:extLst>
          </p:cNvPr>
          <p:cNvSpPr/>
          <p:nvPr/>
        </p:nvSpPr>
        <p:spPr>
          <a:xfrm>
            <a:off x="1903914" y="0"/>
            <a:ext cx="10319978" cy="6858000"/>
          </a:xfrm>
          <a:prstGeom prst="rect">
            <a:avLst/>
          </a:prstGeom>
          <a:gradFill>
            <a:gsLst>
              <a:gs pos="40000">
                <a:schemeClr val="bg1">
                  <a:lumMod val="26000"/>
                  <a:lumOff val="74000"/>
                </a:schemeClr>
              </a:gs>
              <a:gs pos="96000">
                <a:schemeClr val="accent6">
                  <a:lumMod val="40000"/>
                  <a:lumOff val="60000"/>
                  <a:alpha val="64147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C080-5695-76C5-0FAA-E37200F1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6</a:t>
            </a:fld>
            <a:endParaRPr lang="en-US"/>
          </a:p>
        </p:txBody>
      </p:sp>
      <p:sp>
        <p:nvSpPr>
          <p:cNvPr id="21" name="Round Single Corner Rectangle 20">
            <a:extLst>
              <a:ext uri="{FF2B5EF4-FFF2-40B4-BE49-F238E27FC236}">
                <a16:creationId xmlns:a16="http://schemas.microsoft.com/office/drawing/2014/main" id="{14595568-C543-8E52-1B61-F55C7CFF4071}"/>
              </a:ext>
            </a:extLst>
          </p:cNvPr>
          <p:cNvSpPr/>
          <p:nvPr/>
        </p:nvSpPr>
        <p:spPr>
          <a:xfrm>
            <a:off x="3312" y="208372"/>
            <a:ext cx="11155017" cy="1147152"/>
          </a:xfrm>
          <a:prstGeom prst="round1Rect">
            <a:avLst/>
          </a:prstGeom>
          <a:gradFill>
            <a:gsLst>
              <a:gs pos="62000">
                <a:srgbClr val="0966AF">
                  <a:alpha val="84244"/>
                </a:srgbClr>
              </a:gs>
              <a:gs pos="92000">
                <a:srgbClr val="97D8E9">
                  <a:alpha val="42409"/>
                </a:srgbClr>
              </a:gs>
              <a:gs pos="22000">
                <a:srgbClr val="204C90">
                  <a:lumMod val="100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BCEF9-EB36-05A5-671D-8E3ACBFF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63470"/>
            <a:ext cx="8968410" cy="607890"/>
          </a:xfrm>
        </p:spPr>
        <p:txBody>
          <a:bodyPr>
            <a:normAutofit/>
          </a:bodyPr>
          <a:lstStyle/>
          <a:p>
            <a:r>
              <a:rPr lang="en-US"/>
              <a:t>Average Project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E250A-598B-9555-EEF7-B89D5E939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45026" y="409369"/>
            <a:ext cx="8680417" cy="736881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2648A97-09F0-4308-F6F6-E50243100B40}"/>
              </a:ext>
            </a:extLst>
          </p:cNvPr>
          <p:cNvSpPr txBox="1"/>
          <p:nvPr/>
        </p:nvSpPr>
        <p:spPr>
          <a:xfrm>
            <a:off x="5965420" y="1713716"/>
            <a:ext cx="5039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Avocado Rootstock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D8BE9-AE4C-1303-7962-501905E5E5B0}"/>
              </a:ext>
            </a:extLst>
          </p:cNvPr>
          <p:cNvSpPr txBox="1"/>
          <p:nvPr/>
        </p:nvSpPr>
        <p:spPr>
          <a:xfrm>
            <a:off x="5965419" y="2254951"/>
            <a:ext cx="567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Projects received the largest grant funds</a:t>
            </a:r>
          </a:p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Project Average 36-50K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BE564E-ED35-BA4D-8533-7477258A7725}"/>
              </a:ext>
            </a:extLst>
          </p:cNvPr>
          <p:cNvSpPr txBox="1"/>
          <p:nvPr/>
        </p:nvSpPr>
        <p:spPr>
          <a:xfrm>
            <a:off x="6280261" y="3670501"/>
            <a:ext cx="432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Division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DA1919-2656-39A7-0828-D7246CEE4B2B}"/>
              </a:ext>
            </a:extLst>
          </p:cNvPr>
          <p:cNvSpPr txBox="1"/>
          <p:nvPr/>
        </p:nvSpPr>
        <p:spPr>
          <a:xfrm>
            <a:off x="6280261" y="4211736"/>
            <a:ext cx="5192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Area with largest amount of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147CA9-0564-564E-B3C1-6C810C77FE63}"/>
              </a:ext>
            </a:extLst>
          </p:cNvPr>
          <p:cNvSpPr txBox="1"/>
          <p:nvPr/>
        </p:nvSpPr>
        <p:spPr>
          <a:xfrm>
            <a:off x="5308061" y="5277287"/>
            <a:ext cx="671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B2E5C"/>
                </a:solidFill>
                <a:latin typeface="Helvetica" pitchFamily="2" charset="0"/>
              </a:rPr>
              <a:t>Multiple Project Submissions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094E474-7142-C338-BD10-270F353387B5}"/>
              </a:ext>
            </a:extLst>
          </p:cNvPr>
          <p:cNvSpPr txBox="1"/>
          <p:nvPr/>
        </p:nvSpPr>
        <p:spPr>
          <a:xfrm>
            <a:off x="5308061" y="5818522"/>
            <a:ext cx="6334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41% of Customers submitted more than </a:t>
            </a:r>
            <a:br>
              <a:rPr lang="en-US" sz="2400" dirty="0">
                <a:solidFill>
                  <a:srgbClr val="1B2E5C"/>
                </a:solidFill>
                <a:latin typeface="Helvetica" pitchFamily="2" charset="0"/>
              </a:rPr>
            </a:br>
            <a:r>
              <a:rPr lang="en-US" sz="2400" dirty="0">
                <a:solidFill>
                  <a:srgbClr val="1B2E5C"/>
                </a:solidFill>
                <a:latin typeface="Helvetica" pitchFamily="2" charset="0"/>
              </a:rPr>
              <a:t>two projects for review</a:t>
            </a:r>
          </a:p>
        </p:txBody>
      </p:sp>
    </p:spTree>
    <p:extLst>
      <p:ext uri="{BB962C8B-B14F-4D97-AF65-F5344CB8AC3E}">
        <p14:creationId xmlns:p14="http://schemas.microsoft.com/office/powerpoint/2010/main" val="139724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A02DA-3AD6-5E26-912C-7C9321DE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6" y="1334422"/>
            <a:ext cx="9004494" cy="2484869"/>
          </a:xfrm>
        </p:spPr>
        <p:txBody>
          <a:bodyPr>
            <a:normAutofit/>
          </a:bodyPr>
          <a:lstStyle/>
          <a:p>
            <a:r>
              <a:rPr lang="en-US" dirty="0"/>
              <a:t>Customer Calls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7FC00C-0AB8-1DEF-1EE6-C4318A88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F267652A-FB9F-4A7E-514C-D4B879F58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09719" y="6348536"/>
            <a:ext cx="4644081" cy="365125"/>
          </a:xfrm>
        </p:spPr>
        <p:txBody>
          <a:bodyPr/>
          <a:lstStyle/>
          <a:p>
            <a:r>
              <a:rPr lang="en-US" dirty="0"/>
              <a:t>Communications &amp; Customer Service Meeting</a:t>
            </a:r>
            <a:r>
              <a:rPr lang="en-US" dirty="0">
                <a:solidFill>
                  <a:srgbClr val="FEBF0F"/>
                </a:solidFill>
              </a:rPr>
              <a:t> | </a:t>
            </a:r>
            <a:r>
              <a:rPr lang="en-US" dirty="0"/>
              <a:t>October 2024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F9ACCCC-9A16-1971-5F6A-92E1C59BB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94662" y="4020997"/>
            <a:ext cx="6659138" cy="458418"/>
          </a:xfrm>
        </p:spPr>
        <p:txBody>
          <a:bodyPr>
            <a:normAutofit/>
          </a:bodyPr>
          <a:lstStyle/>
          <a:p>
            <a:r>
              <a:rPr lang="en-US" dirty="0"/>
              <a:t>Contact Study</a:t>
            </a:r>
          </a:p>
        </p:txBody>
      </p:sp>
    </p:spTree>
    <p:extLst>
      <p:ext uri="{BB962C8B-B14F-4D97-AF65-F5344CB8AC3E}">
        <p14:creationId xmlns:p14="http://schemas.microsoft.com/office/powerpoint/2010/main" val="3672571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0B167-9B9A-62DC-C211-4AB15455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Call Types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1E4D2-99A8-9FD2-6C23-B7B5047B9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073CA-E1DB-6646-8627-B9A066EC1A46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0AA64441-F6A5-E8C0-610F-373CE05BAF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5559256"/>
              </p:ext>
            </p:extLst>
          </p:nvPr>
        </p:nvGraphicFramePr>
        <p:xfrm>
          <a:off x="838199" y="1825625"/>
          <a:ext cx="1065041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0654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8494</TotalTime>
  <Words>667</Words>
  <Application>Microsoft Macintosh PowerPoint</Application>
  <PresentationFormat>Widescreen</PresentationFormat>
  <Paragraphs>173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Helvetica</vt:lpstr>
      <vt:lpstr>RM Connect</vt:lpstr>
      <vt:lpstr>Roboto</vt:lpstr>
      <vt:lpstr>WordVisiCarriageReturn_MSFontService</vt:lpstr>
      <vt:lpstr>Office Theme</vt:lpstr>
      <vt:lpstr>Communications &amp; Customer Service</vt:lpstr>
      <vt:lpstr>Agenda</vt:lpstr>
      <vt:lpstr>CropSWAP Program</vt:lpstr>
      <vt:lpstr>CropSWAP Program</vt:lpstr>
      <vt:lpstr>Program Metrics</vt:lpstr>
      <vt:lpstr>Total Applications by Project Type</vt:lpstr>
      <vt:lpstr>Average Project</vt:lpstr>
      <vt:lpstr>Customer Calls </vt:lpstr>
      <vt:lpstr>August Call Types</vt:lpstr>
      <vt:lpstr>September Call Types</vt:lpstr>
      <vt:lpstr>Monthly Calls vs Call Backs</vt:lpstr>
      <vt:lpstr>Community  Events Update</vt:lpstr>
      <vt:lpstr>North County Fire Open House</vt:lpstr>
      <vt:lpstr>Speakers Bureau</vt:lpstr>
      <vt:lpstr>Newsletter  Content Planning</vt:lpstr>
      <vt:lpstr>Newsletter Review</vt:lpstr>
      <vt:lpstr>Newsletter Planning</vt:lpstr>
      <vt:lpstr>Public  Communications</vt:lpstr>
      <vt:lpstr>Village News</vt:lpstr>
      <vt:lpstr>Village News</vt:lpstr>
      <vt:lpstr>Village News</vt:lpstr>
      <vt:lpstr>Agenda Items for the Next Meeting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Weber</dc:creator>
  <cp:lastModifiedBy>Amanda Weber</cp:lastModifiedBy>
  <cp:revision>2</cp:revision>
  <dcterms:created xsi:type="dcterms:W3CDTF">2023-11-21T00:51:32Z</dcterms:created>
  <dcterms:modified xsi:type="dcterms:W3CDTF">2024-10-15T19:11:39Z</dcterms:modified>
</cp:coreProperties>
</file>