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1"/>
  </p:notesMasterIdLst>
  <p:sldIdLst>
    <p:sldId id="354" r:id="rId2"/>
    <p:sldId id="318" r:id="rId3"/>
    <p:sldId id="320" r:id="rId4"/>
    <p:sldId id="357" r:id="rId5"/>
    <p:sldId id="358" r:id="rId6"/>
    <p:sldId id="355" r:id="rId7"/>
    <p:sldId id="356" r:id="rId8"/>
    <p:sldId id="346" r:id="rId9"/>
    <p:sldId id="34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293E03-0A5E-1EDC-7BA2-0E04136DD7A9}" name="Karleen Harp" initials="KH" userId="S::kharp@rainbowmwd.com::c37dbe31-4bdf-4b68-87b4-d2ec2d2120bb" providerId="AD"/>
  <p188:author id="{B74F024C-8B97-8C13-69F7-CC74AB18EC1B}" name="Jake Wiley" initials="JW" userId="S::jwiley@rainbowmwd.ca.gov::971435c7-3599-4c5f-9e6c-716cf03833c8" providerId="AD"/>
  <p188:author id="{FC383DAE-81F1-F27D-0E69-9B56824BEA7C}" name="Amanda Weber" initials="AW" userId="S::aweber@rainbowmwd.com::b0eca780-b977-4a41-a8f9-2109549d5f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E5C"/>
    <a:srgbClr val="204C90"/>
    <a:srgbClr val="97D8E9"/>
    <a:srgbClr val="0966AF"/>
    <a:srgbClr val="8FC740"/>
    <a:srgbClr val="F16022"/>
    <a:srgbClr val="FEBF0F"/>
    <a:srgbClr val="25D491"/>
    <a:srgbClr val="C1F4B3"/>
    <a:srgbClr val="5B93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7"/>
    <p:restoredTop sz="94694"/>
  </p:normalViewPr>
  <p:slideViewPr>
    <p:cSldViewPr snapToGrid="0">
      <p:cViewPr varScale="1">
        <p:scale>
          <a:sx n="104" d="100"/>
          <a:sy n="104" d="100"/>
        </p:scale>
        <p:origin x="224"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71399-4CEA-F64B-ADAA-54B0DFF2365F}" type="datetimeFigureOut">
              <a:rPr lang="en-US" smtClean="0"/>
              <a:t>11/18/24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A2F4D-5C1C-834B-BEFA-52EB684A702C}" type="slidenum">
              <a:rPr lang="en-US" smtClean="0"/>
              <a:t>‹#›</a:t>
            </a:fld>
            <a:endParaRPr lang="en-US"/>
          </a:p>
        </p:txBody>
      </p:sp>
    </p:spTree>
    <p:extLst>
      <p:ext uri="{BB962C8B-B14F-4D97-AF65-F5344CB8AC3E}">
        <p14:creationId xmlns:p14="http://schemas.microsoft.com/office/powerpoint/2010/main" val="209833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Submissions for month of October – Sept</a:t>
            </a:r>
          </a:p>
          <a:p>
            <a:r>
              <a:rPr lang="en-US" dirty="0"/>
              <a:t>Pre- inspection 2 are crop conversion, 1 avocado tree rejuvenation, 1 avocado rootstock</a:t>
            </a:r>
          </a:p>
          <a:p>
            <a:r>
              <a:rPr lang="en-US" dirty="0"/>
              <a:t>Used 565,700 in the communal fund</a:t>
            </a:r>
          </a:p>
          <a:p>
            <a:pPr lvl="1"/>
            <a:r>
              <a:rPr lang="en-US" dirty="0"/>
              <a:t>Rainbow Water leads with participation in Regional CropSWAP program</a:t>
            </a:r>
          </a:p>
          <a:p>
            <a:pPr lvl="1"/>
            <a:r>
              <a:rPr lang="en-US" dirty="0"/>
              <a:t>Current projects are pending review as the first come, first served period has ended</a:t>
            </a: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a:t>
            </a:fld>
            <a:endParaRPr lang="en-US"/>
          </a:p>
        </p:txBody>
      </p:sp>
    </p:spTree>
    <p:extLst>
      <p:ext uri="{BB962C8B-B14F-4D97-AF65-F5344CB8AC3E}">
        <p14:creationId xmlns:p14="http://schemas.microsoft.com/office/powerpoint/2010/main" val="672153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dirty="0"/>
              <a:t>Largest gains were increase of 4 crop conversion types, increase of 3 avocado rootstock, 1 avocado tree </a:t>
            </a:r>
            <a:r>
              <a:rPr lang="en-US" dirty="0" err="1"/>
              <a:t>rejuvination</a:t>
            </a:r>
            <a:r>
              <a:rPr lang="en-US" dirty="0"/>
              <a:t> and one soil moisture sensors</a:t>
            </a:r>
          </a:p>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2</a:t>
            </a:fld>
            <a:endParaRPr lang="en-US"/>
          </a:p>
        </p:txBody>
      </p:sp>
    </p:spTree>
    <p:extLst>
      <p:ext uri="{BB962C8B-B14F-4D97-AF65-F5344CB8AC3E}">
        <p14:creationId xmlns:p14="http://schemas.microsoft.com/office/powerpoint/2010/main" val="104264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ABEF9-D742-E34B-E407-5670809FD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8CCD6-3F55-FFDA-03E9-653FBB788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F416A-198D-7FB2-E3AA-5E513CC5DB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0D4BE9-084A-6462-7F22-0B3645809276}"/>
              </a:ext>
            </a:extLst>
          </p:cNvPr>
          <p:cNvSpPr>
            <a:spLocks noGrp="1"/>
          </p:cNvSpPr>
          <p:nvPr>
            <p:ph type="sldNum" sz="quarter" idx="5"/>
          </p:nvPr>
        </p:nvSpPr>
        <p:spPr/>
        <p:txBody>
          <a:bodyPr/>
          <a:lstStyle/>
          <a:p>
            <a:fld id="{C7CA2F4D-5C1C-834B-BEFA-52EB684A702C}" type="slidenum">
              <a:rPr lang="en-US" smtClean="0"/>
              <a:t>4</a:t>
            </a:fld>
            <a:endParaRPr lang="en-US"/>
          </a:p>
        </p:txBody>
      </p:sp>
    </p:spTree>
    <p:extLst>
      <p:ext uri="{BB962C8B-B14F-4D97-AF65-F5344CB8AC3E}">
        <p14:creationId xmlns:p14="http://schemas.microsoft.com/office/powerpoint/2010/main" val="231007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87C3C-27DB-2036-DC7B-C47F33743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5B0E3-E181-F113-A4CE-8F63E8799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3F8F8-4D6C-643F-1078-1A749B93F25E}"/>
              </a:ext>
            </a:extLst>
          </p:cNvPr>
          <p:cNvSpPr>
            <a:spLocks noGrp="1"/>
          </p:cNvSpPr>
          <p:nvPr>
            <p:ph type="body" idx="1"/>
          </p:nvPr>
        </p:nvSpPr>
        <p:spPr/>
        <p:txBody>
          <a:bodyPr/>
          <a:lstStyle/>
          <a:p>
            <a:pPr lvl="1"/>
            <a:endParaRPr lang="en-US" dirty="0"/>
          </a:p>
        </p:txBody>
      </p:sp>
      <p:sp>
        <p:nvSpPr>
          <p:cNvPr id="4" name="Slide Number Placeholder 3">
            <a:extLst>
              <a:ext uri="{FF2B5EF4-FFF2-40B4-BE49-F238E27FC236}">
                <a16:creationId xmlns:a16="http://schemas.microsoft.com/office/drawing/2014/main" id="{D2AD3B08-1AB9-8D70-6B67-8A3AF2058DB3}"/>
              </a:ext>
            </a:extLst>
          </p:cNvPr>
          <p:cNvSpPr>
            <a:spLocks noGrp="1"/>
          </p:cNvSpPr>
          <p:nvPr>
            <p:ph type="sldNum" sz="quarter" idx="5"/>
          </p:nvPr>
        </p:nvSpPr>
        <p:spPr/>
        <p:txBody>
          <a:bodyPr/>
          <a:lstStyle/>
          <a:p>
            <a:fld id="{C7CA2F4D-5C1C-834B-BEFA-52EB684A702C}" type="slidenum">
              <a:rPr lang="en-US" smtClean="0"/>
              <a:t>5</a:t>
            </a:fld>
            <a:endParaRPr lang="en-US"/>
          </a:p>
        </p:txBody>
      </p:sp>
    </p:spTree>
    <p:extLst>
      <p:ext uri="{BB962C8B-B14F-4D97-AF65-F5344CB8AC3E}">
        <p14:creationId xmlns:p14="http://schemas.microsoft.com/office/powerpoint/2010/main" val="203679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544B4-0176-FE97-FE42-0EFC22FF8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FFF86-08ED-9F7F-0323-D8E0E3B54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474C9-5C18-778D-6EE0-6E2224AB4316}"/>
              </a:ext>
            </a:extLst>
          </p:cNvPr>
          <p:cNvSpPr>
            <a:spLocks noGrp="1"/>
          </p:cNvSpPr>
          <p:nvPr>
            <p:ph type="body" idx="1"/>
          </p:nvPr>
        </p:nvSpPr>
        <p:spPr/>
        <p:txBody>
          <a:bodyPr/>
          <a:lstStyle/>
          <a:p>
            <a:r>
              <a:rPr lang="en-US" b="0" i="0" dirty="0">
                <a:solidFill>
                  <a:srgbClr val="161616"/>
                </a:solidFill>
                <a:effectLst/>
                <a:latin typeface="proximanova"/>
              </a:rPr>
              <a:t>35 drops were made possible from the </a:t>
            </a:r>
            <a:r>
              <a:rPr lang="en-US" b="0" i="0" dirty="0" err="1">
                <a:solidFill>
                  <a:srgbClr val="161616"/>
                </a:solidFill>
                <a:effectLst/>
                <a:latin typeface="proximanova"/>
              </a:rPr>
              <a:t>heli</a:t>
            </a:r>
            <a:r>
              <a:rPr lang="en-US" b="0" i="0" dirty="0">
                <a:solidFill>
                  <a:srgbClr val="161616"/>
                </a:solidFill>
                <a:effectLst/>
                <a:latin typeface="proximanova"/>
              </a:rPr>
              <a:t>-hydrant</a:t>
            </a:r>
          </a:p>
          <a:p>
            <a:r>
              <a:rPr lang="en-US" b="0" i="0" dirty="0">
                <a:solidFill>
                  <a:srgbClr val="161616"/>
                </a:solidFill>
                <a:effectLst/>
                <a:latin typeface="proximanova"/>
              </a:rPr>
              <a:t>The </a:t>
            </a:r>
            <a:r>
              <a:rPr lang="en-US" b="0" i="0" dirty="0" err="1">
                <a:solidFill>
                  <a:srgbClr val="161616"/>
                </a:solidFill>
                <a:effectLst/>
                <a:latin typeface="proximanova"/>
              </a:rPr>
              <a:t>heli</a:t>
            </a:r>
            <a:r>
              <a:rPr lang="en-US" b="0" i="0" dirty="0">
                <a:solidFill>
                  <a:srgbClr val="161616"/>
                </a:solidFill>
                <a:effectLst/>
                <a:latin typeface="proximanova"/>
              </a:rPr>
              <a:t>-hydrant is a reliable water source within close proximity of the fire that was key in providing swift response to the 48 acre </a:t>
            </a:r>
            <a:r>
              <a:rPr lang="en-US" b="0" i="0" dirty="0" err="1">
                <a:solidFill>
                  <a:srgbClr val="161616"/>
                </a:solidFill>
                <a:effectLst/>
                <a:latin typeface="proximanova"/>
              </a:rPr>
              <a:t>firre</a:t>
            </a:r>
            <a:r>
              <a:rPr lang="en-US" b="0" i="0" dirty="0">
                <a:solidFill>
                  <a:srgbClr val="161616"/>
                </a:solidFill>
                <a:effectLst/>
                <a:latin typeface="proximanova"/>
              </a:rPr>
              <a:t>.</a:t>
            </a:r>
            <a:endParaRPr lang="en-US" dirty="0"/>
          </a:p>
        </p:txBody>
      </p:sp>
      <p:sp>
        <p:nvSpPr>
          <p:cNvPr id="4" name="Slide Number Placeholder 3">
            <a:extLst>
              <a:ext uri="{FF2B5EF4-FFF2-40B4-BE49-F238E27FC236}">
                <a16:creationId xmlns:a16="http://schemas.microsoft.com/office/drawing/2014/main" id="{1B465F4D-DF99-1CC5-5BAD-34A59DCA1BD5}"/>
              </a:ext>
            </a:extLst>
          </p:cNvPr>
          <p:cNvSpPr>
            <a:spLocks noGrp="1"/>
          </p:cNvSpPr>
          <p:nvPr>
            <p:ph type="sldNum" sz="quarter" idx="5"/>
          </p:nvPr>
        </p:nvSpPr>
        <p:spPr/>
        <p:txBody>
          <a:bodyPr/>
          <a:lstStyle/>
          <a:p>
            <a:fld id="{C7CA2F4D-5C1C-834B-BEFA-52EB684A702C}" type="slidenum">
              <a:rPr lang="en-US" smtClean="0"/>
              <a:t>6</a:t>
            </a:fld>
            <a:endParaRPr lang="en-US"/>
          </a:p>
        </p:txBody>
      </p:sp>
    </p:spTree>
    <p:extLst>
      <p:ext uri="{BB962C8B-B14F-4D97-AF65-F5344CB8AC3E}">
        <p14:creationId xmlns:p14="http://schemas.microsoft.com/office/powerpoint/2010/main" val="110891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68765-73C8-2D1C-EF80-9E5755B9F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05E69-2A83-431E-87F2-920F9E445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2EF62-E75E-CD8F-0AD4-24C18839DEDA}"/>
              </a:ext>
            </a:extLst>
          </p:cNvPr>
          <p:cNvSpPr>
            <a:spLocks noGrp="1"/>
          </p:cNvSpPr>
          <p:nvPr>
            <p:ph type="body" idx="1"/>
          </p:nvPr>
        </p:nvSpPr>
        <p:spPr/>
        <p:txBody>
          <a:bodyPr/>
          <a:lstStyle/>
          <a:p>
            <a:r>
              <a:rPr lang="en-US" b="0" i="0" dirty="0">
                <a:solidFill>
                  <a:srgbClr val="161616"/>
                </a:solidFill>
                <a:effectLst/>
                <a:latin typeface="proximanova"/>
              </a:rPr>
              <a:t>A new Rapid Aerial Water Supply tank in San Diego County helped contain the Fallbrook wildfire, preventing major damage and speeding up helicopter response times.</a:t>
            </a:r>
            <a:endParaRPr lang="en-US" dirty="0"/>
          </a:p>
        </p:txBody>
      </p:sp>
      <p:sp>
        <p:nvSpPr>
          <p:cNvPr id="4" name="Slide Number Placeholder 3">
            <a:extLst>
              <a:ext uri="{FF2B5EF4-FFF2-40B4-BE49-F238E27FC236}">
                <a16:creationId xmlns:a16="http://schemas.microsoft.com/office/drawing/2014/main" id="{44767629-991B-B647-2BA5-62543C0E662C}"/>
              </a:ext>
            </a:extLst>
          </p:cNvPr>
          <p:cNvSpPr>
            <a:spLocks noGrp="1"/>
          </p:cNvSpPr>
          <p:nvPr>
            <p:ph type="sldNum" sz="quarter" idx="5"/>
          </p:nvPr>
        </p:nvSpPr>
        <p:spPr/>
        <p:txBody>
          <a:bodyPr/>
          <a:lstStyle/>
          <a:p>
            <a:fld id="{C7CA2F4D-5C1C-834B-BEFA-52EB684A702C}" type="slidenum">
              <a:rPr lang="en-US" smtClean="0"/>
              <a:t>7</a:t>
            </a:fld>
            <a:endParaRPr lang="en-US"/>
          </a:p>
        </p:txBody>
      </p:sp>
    </p:spTree>
    <p:extLst>
      <p:ext uri="{BB962C8B-B14F-4D97-AF65-F5344CB8AC3E}">
        <p14:creationId xmlns:p14="http://schemas.microsoft.com/office/powerpoint/2010/main" val="184430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8</a:t>
            </a:fld>
            <a:endParaRPr lang="en-US"/>
          </a:p>
        </p:txBody>
      </p:sp>
    </p:spTree>
    <p:extLst>
      <p:ext uri="{BB962C8B-B14F-4D97-AF65-F5344CB8AC3E}">
        <p14:creationId xmlns:p14="http://schemas.microsoft.com/office/powerpoint/2010/main" val="2061221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11/18/24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040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2A9074C1-83AA-724F-8DDD-9268FE845052}" type="datetime1">
              <a:rPr lang="en-US" smtClean="0"/>
              <a:t>11/18/24</a:t>
            </a:fld>
            <a:endParaRPr lang="en-US"/>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10552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58094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ound Single Corner Rectangle 7">
            <a:extLst>
              <a:ext uri="{FF2B5EF4-FFF2-40B4-BE49-F238E27FC236}">
                <a16:creationId xmlns:a16="http://schemas.microsoft.com/office/drawing/2014/main" id="{B262A401-AD5B-0CE6-E386-2258158E0935}"/>
              </a:ext>
            </a:extLst>
          </p:cNvPr>
          <p:cNvSpPr/>
          <p:nvPr userDrawn="1"/>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6305AC6C-7EC7-5145-80FE-2B1CBC0907CB}" type="datetime1">
              <a:rPr lang="en-US" smtClean="0"/>
              <a:t>11/18/24</a:t>
            </a:fld>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userDrawn="1"/>
        </p:nvPicPr>
        <p:blipFill rotWithShape="1">
          <a:blip r:embed="rId2">
            <a:alphaModFix amt="38000"/>
          </a:blip>
          <a:srcRect l="-144" r="40633"/>
          <a:stretch/>
        </p:blipFill>
        <p:spPr>
          <a:xfrm>
            <a:off x="9155430" y="5254030"/>
            <a:ext cx="3036570" cy="1065805"/>
          </a:xfrm>
          <a:prstGeom prst="rect">
            <a:avLst/>
          </a:prstGeom>
        </p:spPr>
      </p:pic>
      <p:sp>
        <p:nvSpPr>
          <p:cNvPr id="2" name="Footer Placeholder 5">
            <a:extLst>
              <a:ext uri="{FF2B5EF4-FFF2-40B4-BE49-F238E27FC236}">
                <a16:creationId xmlns:a16="http://schemas.microsoft.com/office/drawing/2014/main" id="{623FD6C1-BA5C-C0FE-4909-24D1CE55A00F}"/>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95842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userDrawn="1"/>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9E64783D-5B4A-F741-83C6-344A72C7AC47}" type="datetime1">
              <a:rPr lang="en-US" smtClean="0"/>
              <a:t>11/18/24</a:t>
            </a:fld>
            <a:endParaRPr lang="en-US"/>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71B073CA-E1DB-6646-8627-B9A066EC1A46}" type="slidenum">
              <a:rPr lang="en-US" smtClean="0"/>
              <a:pPr/>
              <a:t>‹#›</a:t>
            </a:fld>
            <a:endParaRPr lang="en-US"/>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userDrawn="1"/>
        </p:nvPicPr>
        <p:blipFill>
          <a:blip r:embed="rId2"/>
          <a:stretch>
            <a:fillRect/>
          </a:stretch>
        </p:blipFill>
        <p:spPr>
          <a:xfrm>
            <a:off x="3455232" y="464597"/>
            <a:ext cx="4947678" cy="2827244"/>
          </a:xfrm>
          <a:prstGeom prst="rect">
            <a:avLst/>
          </a:prstGeom>
        </p:spPr>
      </p:pic>
      <p:sp>
        <p:nvSpPr>
          <p:cNvPr id="6" name="Footer Placeholder 5">
            <a:extLst>
              <a:ext uri="{FF2B5EF4-FFF2-40B4-BE49-F238E27FC236}">
                <a16:creationId xmlns:a16="http://schemas.microsoft.com/office/drawing/2014/main" id="{27C844DF-C450-C075-C007-2BCB048E19D5}"/>
              </a:ext>
            </a:extLst>
          </p:cNvPr>
          <p:cNvSpPr>
            <a:spLocks noGrp="1"/>
          </p:cNvSpPr>
          <p:nvPr>
            <p:ph type="ftr" sz="quarter" idx="11"/>
          </p:nvPr>
        </p:nvSpPr>
        <p:spPr>
          <a:xfrm>
            <a:off x="5181600" y="6531417"/>
            <a:ext cx="6172200" cy="184742"/>
          </a:xfrm>
        </p:spPr>
        <p:txBody>
          <a:bodyPr/>
          <a:lstStyle>
            <a:lvl1pPr>
              <a:defRPr>
                <a:solidFill>
                  <a:schemeClr val="bg1"/>
                </a:solidFill>
              </a:defRPr>
            </a:lvl1pPr>
          </a:lstStyle>
          <a:p>
            <a:r>
              <a:rPr lang="en-US"/>
              <a:t>COMMUNICATIONS &amp; CUSTOMER SERVICE COMMITTEE MEETING</a:t>
            </a:r>
          </a:p>
          <a:p>
            <a:endParaRPr lang="en-US"/>
          </a:p>
        </p:txBody>
      </p:sp>
    </p:spTree>
    <p:extLst>
      <p:ext uri="{BB962C8B-B14F-4D97-AF65-F5344CB8AC3E}">
        <p14:creationId xmlns:p14="http://schemas.microsoft.com/office/powerpoint/2010/main" val="19068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userDrawn="1"/>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714D6B88-87BA-2641-8BAF-C8FCD863772D}" type="datetime1">
              <a:rPr lang="en-US" smtClean="0"/>
              <a:t>11/18/24</a:t>
            </a:fld>
            <a:endParaRPr lang="en-US"/>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71B073CA-E1DB-6646-8627-B9A066EC1A46}" type="slidenum">
              <a:rPr lang="en-US" smtClean="0"/>
              <a:t>‹#›</a:t>
            </a:fld>
            <a:endParaRPr lang="en-US"/>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userDrawn="1"/>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userDrawn="1"/>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198138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userDrawn="1"/>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userDrawn="1"/>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C01406B1-6AC8-C547-97A4-7242AEDA87E2}" type="datetime1">
              <a:rPr lang="en-US" smtClean="0"/>
              <a:t>11/18/24</a:t>
            </a:fld>
            <a:endParaRPr lang="en-US"/>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userDrawn="1"/>
        </p:nvPicPr>
        <p:blipFill rotWithShape="1">
          <a:blip r:embed="rId2"/>
          <a:srcRect l="20245" r="-3357"/>
          <a:stretch/>
        </p:blipFill>
        <p:spPr>
          <a:xfrm>
            <a:off x="0" y="5228031"/>
            <a:ext cx="4240924" cy="1065805"/>
          </a:xfrm>
          <a:prstGeom prst="rect">
            <a:avLst/>
          </a:prstGeom>
        </p:spPr>
      </p:pic>
      <p:sp>
        <p:nvSpPr>
          <p:cNvPr id="10" name="Footer Placeholder 5">
            <a:extLst>
              <a:ext uri="{FF2B5EF4-FFF2-40B4-BE49-F238E27FC236}">
                <a16:creationId xmlns:a16="http://schemas.microsoft.com/office/drawing/2014/main" id="{E9FBB26F-7F2D-53BA-58BB-605EAB54EDCD}"/>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COMMUNICATIONS &amp; CUSTOMER SERVICE COMMITTEE MEETING</a:t>
            </a:r>
          </a:p>
          <a:p>
            <a:endParaRPr lang="en-US"/>
          </a:p>
        </p:txBody>
      </p:sp>
    </p:spTree>
    <p:extLst>
      <p:ext uri="{BB962C8B-B14F-4D97-AF65-F5344CB8AC3E}">
        <p14:creationId xmlns:p14="http://schemas.microsoft.com/office/powerpoint/2010/main" val="186150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11/18/24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userDrawn="1"/>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9817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userDrawn="1"/>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6305AC6C-7EC7-5145-80FE-2B1CBC0907CB}" type="datetime1">
              <a:rPr lang="en-US" smtClean="0"/>
              <a:pPr/>
              <a:t>11/18/24</a:t>
            </a:fld>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2" name="Footer Placeholder 5">
            <a:extLst>
              <a:ext uri="{FF2B5EF4-FFF2-40B4-BE49-F238E27FC236}">
                <a16:creationId xmlns:a16="http://schemas.microsoft.com/office/drawing/2014/main" id="{DE12E19F-886B-291D-4A24-D72F51F52BEC}"/>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343446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userDrawn="1"/>
        </p:nvSpPr>
        <p:spPr>
          <a:xfrm>
            <a:off x="3563471" y="18856"/>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2E248986-3079-8847-BFAC-9AC07298F152}" type="datetime1">
              <a:rPr lang="en-US" smtClean="0"/>
              <a:t>11/18/24</a:t>
            </a:fld>
            <a:endParaRPr lang="en-US"/>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userDrawn="1"/>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71B073CA-E1DB-6646-8627-B9A066EC1A46}" type="slidenum">
              <a:rPr lang="en-US" smtClean="0"/>
              <a:t>‹#›</a:t>
            </a:fld>
            <a:endParaRPr lang="en-US"/>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userDrawn="1"/>
        </p:nvPicPr>
        <p:blipFill rotWithShape="1">
          <a:blip r:embed="rId2">
            <a:alphaModFix amt="41000"/>
          </a:blip>
          <a:srcRect l="-706" t="-1197" r="19530" b="-1625"/>
          <a:stretch/>
        </p:blipFill>
        <p:spPr>
          <a:xfrm>
            <a:off x="7649026" y="4893906"/>
            <a:ext cx="4542972" cy="1685646"/>
          </a:xfrm>
          <a:prstGeom prst="rect">
            <a:avLst/>
          </a:prstGeom>
        </p:spPr>
      </p:pic>
      <p:sp>
        <p:nvSpPr>
          <p:cNvPr id="3" name="Footer Placeholder 5">
            <a:extLst>
              <a:ext uri="{FF2B5EF4-FFF2-40B4-BE49-F238E27FC236}">
                <a16:creationId xmlns:a16="http://schemas.microsoft.com/office/drawing/2014/main" id="{7792EB4E-44D6-E8FA-5A76-8855098E50EC}"/>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COMMUNICATIONS &amp; CUSTOMER SERVICE COMMITTEE MEETING</a:t>
            </a:r>
          </a:p>
          <a:p>
            <a:endParaRPr lang="en-US"/>
          </a:p>
        </p:txBody>
      </p:sp>
    </p:spTree>
    <p:extLst>
      <p:ext uri="{BB962C8B-B14F-4D97-AF65-F5344CB8AC3E}">
        <p14:creationId xmlns:p14="http://schemas.microsoft.com/office/powerpoint/2010/main" val="243067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userDrawn="1"/>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7F5C93D6-0EF0-A14A-9126-265C614F6C27}" type="datetime1">
              <a:rPr lang="en-US" smtClean="0"/>
              <a:t>11/18/24</a:t>
            </a:fld>
            <a:endParaRPr lang="en-US"/>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userDrawn="1"/>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6" name="Oval 25">
            <a:extLst>
              <a:ext uri="{FF2B5EF4-FFF2-40B4-BE49-F238E27FC236}">
                <a16:creationId xmlns:a16="http://schemas.microsoft.com/office/drawing/2014/main" id="{771A9A40-5A4B-E5F9-924C-AF7241349943}"/>
              </a:ext>
            </a:extLst>
          </p:cNvPr>
          <p:cNvSpPr/>
          <p:nvPr userDrawn="1"/>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AE4609E-C3F6-C39B-571E-6582FDE01433}"/>
              </a:ext>
            </a:extLst>
          </p:cNvPr>
          <p:cNvSpPr/>
          <p:nvPr userDrawn="1"/>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1C696B4-32E5-934C-C935-E51AE7515C7C}"/>
              </a:ext>
            </a:extLst>
          </p:cNvPr>
          <p:cNvSpPr/>
          <p:nvPr userDrawn="1"/>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9" name="Picture 8">
            <a:extLst>
              <a:ext uri="{FF2B5EF4-FFF2-40B4-BE49-F238E27FC236}">
                <a16:creationId xmlns:a16="http://schemas.microsoft.com/office/drawing/2014/main" id="{BCCEEA9C-B7DA-B7D8-6817-7A94E5D6C1B3}"/>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7" name="Footer Placeholder 5">
            <a:extLst>
              <a:ext uri="{FF2B5EF4-FFF2-40B4-BE49-F238E27FC236}">
                <a16:creationId xmlns:a16="http://schemas.microsoft.com/office/drawing/2014/main" id="{126845BB-5054-7090-0BF2-9B3EA4810309}"/>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214840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userDrawn="1"/>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3E92197-CD4B-B441-864B-5DA04B4D5298}" type="datetime1">
              <a:rPr lang="en-US" smtClean="0"/>
              <a:t>11/18/24</a:t>
            </a:fld>
            <a:endParaRPr lang="en-US"/>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71B073CA-E1DB-6646-8627-B9A066EC1A46}" type="slidenum">
              <a:rPr lang="en-US" smtClean="0"/>
              <a:pPr/>
              <a:t>‹#›</a:t>
            </a:fld>
            <a:endParaRPr lang="en-US"/>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userDrawn="1"/>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userDrawn="1"/>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970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FDBE01DC-7CC6-4F45-B2A3-7E71C06D6525}" type="datetime1">
              <a:rPr lang="en-US" smtClean="0"/>
              <a:t>11/18/24</a:t>
            </a:fld>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10" name="Footer Placeholder 5">
            <a:extLst>
              <a:ext uri="{FF2B5EF4-FFF2-40B4-BE49-F238E27FC236}">
                <a16:creationId xmlns:a16="http://schemas.microsoft.com/office/drawing/2014/main" id="{3CE2BD4C-F0D8-FCE9-E2FF-E46FEE523F0B}"/>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171984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CE6FC62D-82D1-F943-B2A0-0CD620E791E5}" type="datetime1">
              <a:rPr lang="en-US" smtClean="0"/>
              <a:t>11/18/24</a:t>
            </a:fld>
            <a:endParaRPr lang="en-US"/>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71B073CA-E1DB-6646-8627-B9A066EC1A46}" type="slidenum">
              <a:rPr lang="en-US" smtClean="0"/>
              <a:pPr/>
              <a:t>‹#›</a:t>
            </a:fld>
            <a:endParaRPr lang="en-US"/>
          </a:p>
        </p:txBody>
      </p:sp>
    </p:spTree>
    <p:extLst>
      <p:ext uri="{BB962C8B-B14F-4D97-AF65-F5344CB8AC3E}">
        <p14:creationId xmlns:p14="http://schemas.microsoft.com/office/powerpoint/2010/main" val="104281925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8" r:id="rId3"/>
    <p:sldLayoutId id="2147483661" r:id="rId4"/>
    <p:sldLayoutId id="2147483660" r:id="rId5"/>
    <p:sldLayoutId id="2147483656" r:id="rId6"/>
    <p:sldLayoutId id="2147483650" r:id="rId7"/>
    <p:sldLayoutId id="2147483651" r:id="rId8"/>
    <p:sldLayoutId id="2147483653" r:id="rId9"/>
    <p:sldLayoutId id="2147483654" r:id="rId10"/>
    <p:sldLayoutId id="2147483662" r:id="rId11"/>
    <p:sldLayoutId id="2147483657" r:id="rId12"/>
    <p:sldLayoutId id="2147483659" r:id="rId13"/>
  </p:sldLayoutIdLst>
  <p:hf hdr="0"/>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hyperlink" Target="https://www.10news.com/news/north-county/heli-hydrant-used-for-first-time-by-fire-crews-fighting-garden-fire" TargetMode="Externa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cbs8.com/article/news/local/wildfire/water-tank-helps-prevent-disaster-fallbrook-wildfire/509-ffdfaf7e-0316-493d-b559-d6e6dbb3ce0e"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hyperlink" Target="https://www.cbs8.com/article/news/local/wildfire/water-tank-helps-prevent-disaster-fallbrook-wildfire/509-ffdfaf7e-0316-493d-b559-d6e6dbb3ce0e"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D8A8E2-DE41-A1A3-9DA0-6BA9A9DC3D26}"/>
              </a:ext>
            </a:extLst>
          </p:cNvPr>
          <p:cNvPicPr>
            <a:picLocks noChangeAspect="1"/>
          </p:cNvPicPr>
          <p:nvPr/>
        </p:nvPicPr>
        <p:blipFill>
          <a:blip r:embed="rId2">
            <a:alphaModFix amt="18000"/>
          </a:blip>
          <a:srcRect l="6137" r="6137"/>
          <a:stretch/>
        </p:blipFill>
        <p:spPr>
          <a:xfrm>
            <a:off x="0" y="0"/>
            <a:ext cx="12210480" cy="6858000"/>
          </a:xfrm>
          <a:prstGeom prst="rect">
            <a:avLst/>
          </a:prstGeom>
        </p:spPr>
      </p:pic>
      <p:sp>
        <p:nvSpPr>
          <p:cNvPr id="2" name="Title 1">
            <a:extLst>
              <a:ext uri="{FF2B5EF4-FFF2-40B4-BE49-F238E27FC236}">
                <a16:creationId xmlns:a16="http://schemas.microsoft.com/office/drawing/2014/main" id="{334C9EE5-CF14-C7A6-9078-50D55494B3FB}"/>
              </a:ext>
            </a:extLst>
          </p:cNvPr>
          <p:cNvSpPr>
            <a:spLocks noGrp="1"/>
          </p:cNvSpPr>
          <p:nvPr>
            <p:ph type="title"/>
          </p:nvPr>
        </p:nvSpPr>
        <p:spPr/>
        <p:txBody>
          <a:bodyPr>
            <a:normAutofit fontScale="90000"/>
          </a:bodyPr>
          <a:lstStyle/>
          <a:p>
            <a:r>
              <a:rPr lang="en-US" dirty="0"/>
              <a:t>Communications &amp; Customer Service </a:t>
            </a:r>
          </a:p>
        </p:txBody>
      </p:sp>
      <p:sp>
        <p:nvSpPr>
          <p:cNvPr id="4" name="Footer Placeholder 3">
            <a:extLst>
              <a:ext uri="{FF2B5EF4-FFF2-40B4-BE49-F238E27FC236}">
                <a16:creationId xmlns:a16="http://schemas.microsoft.com/office/drawing/2014/main" id="{204F451B-FA70-03EA-1F66-36CBF516C36F}"/>
              </a:ext>
            </a:extLst>
          </p:cNvPr>
          <p:cNvSpPr>
            <a:spLocks noGrp="1"/>
          </p:cNvSpPr>
          <p:nvPr>
            <p:ph type="ftr" sz="quarter" idx="11"/>
          </p:nvPr>
        </p:nvSpPr>
        <p:spPr>
          <a:xfrm>
            <a:off x="6096000" y="6348536"/>
            <a:ext cx="5257800" cy="365125"/>
          </a:xfrm>
        </p:spPr>
        <p:txBody>
          <a:bodyPr/>
          <a:lstStyle/>
          <a:p>
            <a:r>
              <a:rPr lang="en-US" dirty="0"/>
              <a:t>Board of Directors Meeting</a:t>
            </a:r>
            <a:r>
              <a:rPr lang="en-US" dirty="0">
                <a:solidFill>
                  <a:srgbClr val="FEBF0F"/>
                </a:solidFill>
              </a:rPr>
              <a:t> | </a:t>
            </a:r>
            <a:r>
              <a:rPr lang="en-US" dirty="0">
                <a:solidFill>
                  <a:srgbClr val="204C90"/>
                </a:solidFill>
              </a:rPr>
              <a:t>November</a:t>
            </a:r>
            <a:r>
              <a:rPr lang="en-US" dirty="0"/>
              <a:t> 2024</a:t>
            </a:r>
          </a:p>
          <a:p>
            <a:endParaRPr lang="en-US" dirty="0"/>
          </a:p>
        </p:txBody>
      </p:sp>
      <p:sp>
        <p:nvSpPr>
          <p:cNvPr id="5" name="Slide Number Placeholder 4">
            <a:extLst>
              <a:ext uri="{FF2B5EF4-FFF2-40B4-BE49-F238E27FC236}">
                <a16:creationId xmlns:a16="http://schemas.microsoft.com/office/drawing/2014/main" id="{E2FB6A0F-AB06-C764-38DF-20C300A85E03}"/>
              </a:ext>
            </a:extLst>
          </p:cNvPr>
          <p:cNvSpPr>
            <a:spLocks noGrp="1"/>
          </p:cNvSpPr>
          <p:nvPr>
            <p:ph type="sldNum" sz="quarter" idx="12"/>
          </p:nvPr>
        </p:nvSpPr>
        <p:spPr/>
        <p:txBody>
          <a:bodyPr/>
          <a:lstStyle/>
          <a:p>
            <a:fld id="{71B073CA-E1DB-6646-8627-B9A066EC1A46}" type="slidenum">
              <a:rPr lang="en-US" smtClean="0"/>
              <a:pPr/>
              <a:t>0</a:t>
            </a:fld>
            <a:endParaRPr lang="en-US"/>
          </a:p>
        </p:txBody>
      </p:sp>
      <p:sp>
        <p:nvSpPr>
          <p:cNvPr id="6" name="Text Placeholder 5">
            <a:extLst>
              <a:ext uri="{FF2B5EF4-FFF2-40B4-BE49-F238E27FC236}">
                <a16:creationId xmlns:a16="http://schemas.microsoft.com/office/drawing/2014/main" id="{517B9E58-9541-D983-36D5-0F70241C507E}"/>
              </a:ext>
            </a:extLst>
          </p:cNvPr>
          <p:cNvSpPr>
            <a:spLocks noGrp="1"/>
          </p:cNvSpPr>
          <p:nvPr>
            <p:ph type="body" idx="1"/>
          </p:nvPr>
        </p:nvSpPr>
        <p:spPr>
          <a:xfrm>
            <a:off x="4049486" y="4020997"/>
            <a:ext cx="7304314" cy="1112706"/>
          </a:xfrm>
        </p:spPr>
        <p:txBody>
          <a:bodyPr>
            <a:normAutofit/>
          </a:bodyPr>
          <a:lstStyle/>
          <a:p>
            <a:r>
              <a:rPr lang="en-US" sz="2800" b="1" dirty="0">
                <a:solidFill>
                  <a:srgbClr val="1B2E5C"/>
                </a:solidFill>
                <a:effectLst/>
                <a:latin typeface="Helvetica" pitchFamily="2" charset="0"/>
              </a:rPr>
              <a:t>Committee Update</a:t>
            </a:r>
          </a:p>
          <a:p>
            <a:r>
              <a:rPr lang="en-US" dirty="0">
                <a:solidFill>
                  <a:srgbClr val="1B2E5C"/>
                </a:solidFill>
                <a:effectLst/>
                <a:latin typeface="Helvetica" pitchFamily="2" charset="0"/>
              </a:rPr>
              <a:t>November 19, 2024</a:t>
            </a:r>
          </a:p>
          <a:p>
            <a:endParaRPr lang="en-US" dirty="0"/>
          </a:p>
        </p:txBody>
      </p:sp>
    </p:spTree>
    <p:extLst>
      <p:ext uri="{BB962C8B-B14F-4D97-AF65-F5344CB8AC3E}">
        <p14:creationId xmlns:p14="http://schemas.microsoft.com/office/powerpoint/2010/main" val="123687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1</a:t>
            </a:fld>
            <a:endParaRPr lang="en-US"/>
          </a:p>
        </p:txBody>
      </p:sp>
      <p:pic>
        <p:nvPicPr>
          <p:cNvPr id="4" name="Picture 3">
            <a:extLst>
              <a:ext uri="{FF2B5EF4-FFF2-40B4-BE49-F238E27FC236}">
                <a16:creationId xmlns:a16="http://schemas.microsoft.com/office/drawing/2014/main" id="{BFF1FBB8-5390-5D52-FDCC-DAB75035E58E}"/>
              </a:ext>
            </a:extLst>
          </p:cNvPr>
          <p:cNvPicPr>
            <a:picLocks noChangeAspect="1"/>
          </p:cNvPicPr>
          <p:nvPr/>
        </p:nvPicPr>
        <p:blipFill>
          <a:blip r:embed="rId3"/>
          <a:srcRect l="-338" t="1224" r="26027" b="-214"/>
          <a:stretch/>
        </p:blipFill>
        <p:spPr>
          <a:xfrm rot="5400000">
            <a:off x="6059906" y="710916"/>
            <a:ext cx="6858000" cy="5406188"/>
          </a:xfrm>
          <a:prstGeom prst="rect">
            <a:avLst/>
          </a:prstGeom>
        </p:spPr>
      </p:pic>
      <p:sp>
        <p:nvSpPr>
          <p:cNvPr id="9" name="Round Single Corner Rectangle 8">
            <a:extLst>
              <a:ext uri="{FF2B5EF4-FFF2-40B4-BE49-F238E27FC236}">
                <a16:creationId xmlns:a16="http://schemas.microsoft.com/office/drawing/2014/main" id="{267A7F0F-3541-BA17-B24C-30CFAC33DF08}"/>
              </a:ext>
            </a:extLst>
          </p:cNvPr>
          <p:cNvSpPr/>
          <p:nvPr/>
        </p:nvSpPr>
        <p:spPr>
          <a:xfrm>
            <a:off x="1" y="356676"/>
            <a:ext cx="777761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39D6CF-64D5-A5AF-67E0-03C0A772462E}"/>
              </a:ext>
            </a:extLst>
          </p:cNvPr>
          <p:cNvSpPr txBox="1"/>
          <p:nvPr/>
        </p:nvSpPr>
        <p:spPr>
          <a:xfrm>
            <a:off x="2656532" y="2296892"/>
            <a:ext cx="4903307" cy="523220"/>
          </a:xfrm>
          <a:prstGeom prst="rect">
            <a:avLst/>
          </a:prstGeom>
          <a:noFill/>
        </p:spPr>
        <p:txBody>
          <a:bodyPr wrap="square" rtlCol="0">
            <a:spAutoFit/>
          </a:bodyPr>
          <a:lstStyle/>
          <a:p>
            <a:r>
              <a:rPr lang="en-US" sz="2800" dirty="0">
                <a:solidFill>
                  <a:srgbClr val="1B2E5C"/>
                </a:solidFill>
                <a:latin typeface="Helvetica" pitchFamily="2" charset="0"/>
              </a:rPr>
              <a:t>Submissions to Date</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200" y="681037"/>
            <a:ext cx="7540486" cy="607890"/>
          </a:xfrm>
        </p:spPr>
        <p:txBody>
          <a:bodyPr>
            <a:normAutofit/>
          </a:bodyPr>
          <a:lstStyle/>
          <a:p>
            <a:r>
              <a:rPr lang="en-US" dirty="0"/>
              <a:t>CropSWAP Program</a:t>
            </a:r>
          </a:p>
        </p:txBody>
      </p:sp>
      <p:sp>
        <p:nvSpPr>
          <p:cNvPr id="22" name="TextBox 21">
            <a:extLst>
              <a:ext uri="{FF2B5EF4-FFF2-40B4-BE49-F238E27FC236}">
                <a16:creationId xmlns:a16="http://schemas.microsoft.com/office/drawing/2014/main" id="{53FEC466-85B2-12DE-584A-D26891CE533A}"/>
              </a:ext>
            </a:extLst>
          </p:cNvPr>
          <p:cNvSpPr txBox="1"/>
          <p:nvPr/>
        </p:nvSpPr>
        <p:spPr>
          <a:xfrm>
            <a:off x="1905376" y="3745404"/>
            <a:ext cx="927652" cy="707886"/>
          </a:xfrm>
          <a:prstGeom prst="rect">
            <a:avLst/>
          </a:prstGeom>
          <a:noFill/>
        </p:spPr>
        <p:txBody>
          <a:bodyPr wrap="square" rtlCol="0">
            <a:spAutoFit/>
          </a:bodyPr>
          <a:lstStyle/>
          <a:p>
            <a:r>
              <a:rPr lang="en-US" sz="4000" b="1" dirty="0">
                <a:solidFill>
                  <a:srgbClr val="1B2E5C"/>
                </a:solidFill>
                <a:latin typeface="Helvetica" pitchFamily="2" charset="0"/>
              </a:rPr>
              <a:t>58</a:t>
            </a:r>
          </a:p>
        </p:txBody>
      </p:sp>
      <p:sp>
        <p:nvSpPr>
          <p:cNvPr id="23" name="TextBox 22">
            <a:extLst>
              <a:ext uri="{FF2B5EF4-FFF2-40B4-BE49-F238E27FC236}">
                <a16:creationId xmlns:a16="http://schemas.microsoft.com/office/drawing/2014/main" id="{6C109127-0B63-E0E5-0EE1-6E7DA08C242C}"/>
              </a:ext>
            </a:extLst>
          </p:cNvPr>
          <p:cNvSpPr txBox="1"/>
          <p:nvPr/>
        </p:nvSpPr>
        <p:spPr>
          <a:xfrm>
            <a:off x="2656532" y="3852468"/>
            <a:ext cx="4187688" cy="523220"/>
          </a:xfrm>
          <a:prstGeom prst="rect">
            <a:avLst/>
          </a:prstGeom>
          <a:noFill/>
        </p:spPr>
        <p:txBody>
          <a:bodyPr wrap="square" rtlCol="0">
            <a:spAutoFit/>
          </a:bodyPr>
          <a:lstStyle/>
          <a:p>
            <a:r>
              <a:rPr lang="en-US" sz="2800" dirty="0">
                <a:solidFill>
                  <a:srgbClr val="1B2E5C"/>
                </a:solidFill>
                <a:latin typeface="Helvetica" pitchFamily="2" charset="0"/>
              </a:rPr>
              <a:t>Projects Approved</a:t>
            </a:r>
          </a:p>
        </p:txBody>
      </p:sp>
      <p:sp>
        <p:nvSpPr>
          <p:cNvPr id="11" name="TextBox 10">
            <a:extLst>
              <a:ext uri="{FF2B5EF4-FFF2-40B4-BE49-F238E27FC236}">
                <a16:creationId xmlns:a16="http://schemas.microsoft.com/office/drawing/2014/main" id="{162295C8-D238-E2E9-C7FE-0E7C2014CC71}"/>
              </a:ext>
            </a:extLst>
          </p:cNvPr>
          <p:cNvSpPr txBox="1"/>
          <p:nvPr/>
        </p:nvSpPr>
        <p:spPr>
          <a:xfrm>
            <a:off x="1846968" y="2172921"/>
            <a:ext cx="927652" cy="707886"/>
          </a:xfrm>
          <a:prstGeom prst="rect">
            <a:avLst/>
          </a:prstGeom>
          <a:noFill/>
        </p:spPr>
        <p:txBody>
          <a:bodyPr wrap="square" rtlCol="0">
            <a:spAutoFit/>
          </a:bodyPr>
          <a:lstStyle/>
          <a:p>
            <a:pPr algn="ctr"/>
            <a:r>
              <a:rPr lang="en-US" sz="4000" b="1" dirty="0">
                <a:solidFill>
                  <a:srgbClr val="1B2E5C"/>
                </a:solidFill>
                <a:latin typeface="Helvetica" pitchFamily="2" charset="0"/>
              </a:rPr>
              <a:t>76</a:t>
            </a:r>
          </a:p>
        </p:txBody>
      </p:sp>
      <p:sp>
        <p:nvSpPr>
          <p:cNvPr id="27" name="TextBox 26">
            <a:extLst>
              <a:ext uri="{FF2B5EF4-FFF2-40B4-BE49-F238E27FC236}">
                <a16:creationId xmlns:a16="http://schemas.microsoft.com/office/drawing/2014/main" id="{605D333B-53D2-A040-BB0C-96872D3320D1}"/>
              </a:ext>
            </a:extLst>
          </p:cNvPr>
          <p:cNvSpPr txBox="1"/>
          <p:nvPr/>
        </p:nvSpPr>
        <p:spPr>
          <a:xfrm>
            <a:off x="2663843" y="5394352"/>
            <a:ext cx="4187688" cy="475655"/>
          </a:xfrm>
          <a:prstGeom prst="rect">
            <a:avLst/>
          </a:prstGeom>
          <a:noFill/>
        </p:spPr>
        <p:txBody>
          <a:bodyPr wrap="square" rtlCol="0">
            <a:spAutoFit/>
          </a:bodyPr>
          <a:lstStyle/>
          <a:p>
            <a:r>
              <a:rPr lang="en-US" sz="2800" dirty="0">
                <a:solidFill>
                  <a:srgbClr val="1B2E5C"/>
                </a:solidFill>
                <a:latin typeface="Helvetica" pitchFamily="2" charset="0"/>
              </a:rPr>
              <a:t>Pre-Inspection</a:t>
            </a:r>
          </a:p>
        </p:txBody>
      </p:sp>
      <p:sp>
        <p:nvSpPr>
          <p:cNvPr id="13" name="Rectangle 12">
            <a:extLst>
              <a:ext uri="{FF2B5EF4-FFF2-40B4-BE49-F238E27FC236}">
                <a16:creationId xmlns:a16="http://schemas.microsoft.com/office/drawing/2014/main" id="{462EFB11-54F1-7717-FABA-D4B8160B0731}"/>
              </a:ext>
            </a:extLst>
          </p:cNvPr>
          <p:cNvSpPr/>
          <p:nvPr/>
        </p:nvSpPr>
        <p:spPr>
          <a:xfrm>
            <a:off x="7777615" y="0"/>
            <a:ext cx="3813313" cy="6051070"/>
          </a:xfrm>
          <a:prstGeom prst="rect">
            <a:avLst/>
          </a:prstGeom>
          <a:solidFill>
            <a:schemeClr val="bg1">
              <a:alpha val="860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11ABF1-D0DF-8E82-DE76-3CF421BCDECD}"/>
              </a:ext>
            </a:extLst>
          </p:cNvPr>
          <p:cNvSpPr txBox="1"/>
          <p:nvPr/>
        </p:nvSpPr>
        <p:spPr>
          <a:xfrm>
            <a:off x="8015754" y="4521867"/>
            <a:ext cx="3294440" cy="1200329"/>
          </a:xfrm>
          <a:prstGeom prst="rect">
            <a:avLst/>
          </a:prstGeom>
          <a:noFill/>
        </p:spPr>
        <p:txBody>
          <a:bodyPr wrap="square" rtlCol="0">
            <a:spAutoFit/>
          </a:bodyPr>
          <a:lstStyle/>
          <a:p>
            <a:pPr algn="ctr"/>
            <a:r>
              <a:rPr lang="en-US" sz="2400" b="1" dirty="0">
                <a:solidFill>
                  <a:srgbClr val="1B2E5C"/>
                </a:solidFill>
                <a:latin typeface="Helvetica" pitchFamily="2" charset="0"/>
              </a:rPr>
              <a:t>In Reserved Grant </a:t>
            </a:r>
            <a:br>
              <a:rPr lang="en-US" sz="2400" b="1" dirty="0">
                <a:solidFill>
                  <a:srgbClr val="1B2E5C"/>
                </a:solidFill>
                <a:latin typeface="Helvetica" pitchFamily="2" charset="0"/>
              </a:rPr>
            </a:br>
            <a:r>
              <a:rPr lang="en-US" sz="2400" b="1" dirty="0">
                <a:solidFill>
                  <a:srgbClr val="1B2E5C"/>
                </a:solidFill>
                <a:latin typeface="Helvetica" pitchFamily="2" charset="0"/>
              </a:rPr>
              <a:t>Funding for </a:t>
            </a:r>
            <a:br>
              <a:rPr lang="en-US" sz="2400" b="1" dirty="0">
                <a:solidFill>
                  <a:srgbClr val="1B2E5C"/>
                </a:solidFill>
                <a:latin typeface="Helvetica" pitchFamily="2" charset="0"/>
              </a:rPr>
            </a:br>
            <a:r>
              <a:rPr lang="en-US" sz="2400" b="1" dirty="0">
                <a:solidFill>
                  <a:srgbClr val="1B2E5C"/>
                </a:solidFill>
                <a:latin typeface="Helvetica" pitchFamily="2" charset="0"/>
              </a:rPr>
              <a:t>Approved Projects</a:t>
            </a:r>
          </a:p>
        </p:txBody>
      </p:sp>
      <p:sp>
        <p:nvSpPr>
          <p:cNvPr id="5" name="TextBox 4">
            <a:extLst>
              <a:ext uri="{FF2B5EF4-FFF2-40B4-BE49-F238E27FC236}">
                <a16:creationId xmlns:a16="http://schemas.microsoft.com/office/drawing/2014/main" id="{F63FEF51-F5A0-78DC-807F-3EE1C4358BE3}"/>
              </a:ext>
            </a:extLst>
          </p:cNvPr>
          <p:cNvSpPr txBox="1"/>
          <p:nvPr/>
        </p:nvSpPr>
        <p:spPr>
          <a:xfrm>
            <a:off x="8015754" y="3690870"/>
            <a:ext cx="3294440" cy="830997"/>
          </a:xfrm>
          <a:prstGeom prst="rect">
            <a:avLst/>
          </a:prstGeom>
          <a:noFill/>
        </p:spPr>
        <p:txBody>
          <a:bodyPr wrap="square" rtlCol="0">
            <a:spAutoFit/>
          </a:bodyPr>
          <a:lstStyle/>
          <a:p>
            <a:pPr algn="ctr"/>
            <a:r>
              <a:rPr lang="en-US" sz="4800" b="1" dirty="0">
                <a:solidFill>
                  <a:srgbClr val="1B2E5C"/>
                </a:solidFill>
                <a:latin typeface="Helvetica" pitchFamily="2" charset="0"/>
              </a:rPr>
              <a:t>$878,950</a:t>
            </a:r>
          </a:p>
        </p:txBody>
      </p:sp>
      <p:sp>
        <p:nvSpPr>
          <p:cNvPr id="14" name="Oval 13">
            <a:extLst>
              <a:ext uri="{FF2B5EF4-FFF2-40B4-BE49-F238E27FC236}">
                <a16:creationId xmlns:a16="http://schemas.microsoft.com/office/drawing/2014/main" id="{B8A69126-232E-55C7-2697-F0EFF6279F77}"/>
              </a:ext>
            </a:extLst>
          </p:cNvPr>
          <p:cNvSpPr/>
          <p:nvPr/>
        </p:nvSpPr>
        <p:spPr>
          <a:xfrm>
            <a:off x="398933" y="1943581"/>
            <a:ext cx="1359802" cy="1359802"/>
          </a:xfrm>
          <a:prstGeom prst="ellipse">
            <a:avLst/>
          </a:prstGeom>
          <a:solidFill>
            <a:srgbClr val="8FC740">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F6E08A-5280-82E0-EE33-DAF2EF0696F0}"/>
              </a:ext>
            </a:extLst>
          </p:cNvPr>
          <p:cNvSpPr/>
          <p:nvPr/>
        </p:nvSpPr>
        <p:spPr>
          <a:xfrm>
            <a:off x="537401" y="2099062"/>
            <a:ext cx="1058122" cy="1058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_</a:t>
            </a:r>
          </a:p>
        </p:txBody>
      </p:sp>
      <p:pic>
        <p:nvPicPr>
          <p:cNvPr id="38" name="Graphic 37" descr="Internet outline">
            <a:extLst>
              <a:ext uri="{FF2B5EF4-FFF2-40B4-BE49-F238E27FC236}">
                <a16:creationId xmlns:a16="http://schemas.microsoft.com/office/drawing/2014/main" id="{D10411EC-F1DF-3639-A94D-4B1506F37B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822" y="2114595"/>
            <a:ext cx="914400" cy="914400"/>
          </a:xfrm>
          <a:prstGeom prst="rect">
            <a:avLst/>
          </a:prstGeom>
        </p:spPr>
      </p:pic>
      <p:sp>
        <p:nvSpPr>
          <p:cNvPr id="16" name="Oval 15">
            <a:extLst>
              <a:ext uri="{FF2B5EF4-FFF2-40B4-BE49-F238E27FC236}">
                <a16:creationId xmlns:a16="http://schemas.microsoft.com/office/drawing/2014/main" id="{2BDAB8B1-A37E-D5F2-6CAC-A8967BDA47E7}"/>
              </a:ext>
            </a:extLst>
          </p:cNvPr>
          <p:cNvSpPr/>
          <p:nvPr/>
        </p:nvSpPr>
        <p:spPr>
          <a:xfrm>
            <a:off x="402468" y="3434177"/>
            <a:ext cx="1359802" cy="1359802"/>
          </a:xfrm>
          <a:prstGeom prst="ellipse">
            <a:avLst/>
          </a:prstGeom>
          <a:solidFill>
            <a:srgbClr val="8FC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F6F041-31CB-048F-BA84-4E4991556A29}"/>
              </a:ext>
            </a:extLst>
          </p:cNvPr>
          <p:cNvSpPr/>
          <p:nvPr/>
        </p:nvSpPr>
        <p:spPr>
          <a:xfrm>
            <a:off x="542835" y="3587465"/>
            <a:ext cx="1058122" cy="1058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_</a:t>
            </a:r>
          </a:p>
        </p:txBody>
      </p:sp>
      <p:pic>
        <p:nvPicPr>
          <p:cNvPr id="31" name="Graphic 30" descr="Inbox Check outline">
            <a:extLst>
              <a:ext uri="{FF2B5EF4-FFF2-40B4-BE49-F238E27FC236}">
                <a16:creationId xmlns:a16="http://schemas.microsoft.com/office/drawing/2014/main" id="{8AC78A24-A4FF-68C4-475A-64D80F2ACF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917" y="3607467"/>
            <a:ext cx="914400" cy="914400"/>
          </a:xfrm>
          <a:prstGeom prst="rect">
            <a:avLst/>
          </a:prstGeom>
        </p:spPr>
      </p:pic>
      <p:sp>
        <p:nvSpPr>
          <p:cNvPr id="18" name="Oval 17">
            <a:extLst>
              <a:ext uri="{FF2B5EF4-FFF2-40B4-BE49-F238E27FC236}">
                <a16:creationId xmlns:a16="http://schemas.microsoft.com/office/drawing/2014/main" id="{FC2FA99D-7E41-FCDC-F2F4-D91F74B64283}"/>
              </a:ext>
            </a:extLst>
          </p:cNvPr>
          <p:cNvSpPr/>
          <p:nvPr/>
        </p:nvSpPr>
        <p:spPr>
          <a:xfrm>
            <a:off x="410659" y="4983261"/>
            <a:ext cx="1359802" cy="1359802"/>
          </a:xfrm>
          <a:prstGeom prst="ellipse">
            <a:avLst/>
          </a:prstGeom>
          <a:solidFill>
            <a:srgbClr val="8FC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2E5F64-9CC7-CDFE-D7A2-D22A49675F94}"/>
              </a:ext>
            </a:extLst>
          </p:cNvPr>
          <p:cNvSpPr/>
          <p:nvPr/>
        </p:nvSpPr>
        <p:spPr>
          <a:xfrm>
            <a:off x="551026" y="5136549"/>
            <a:ext cx="1058122" cy="1058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_</a:t>
            </a:r>
          </a:p>
        </p:txBody>
      </p:sp>
      <p:sp>
        <p:nvSpPr>
          <p:cNvPr id="26" name="TextBox 25">
            <a:extLst>
              <a:ext uri="{FF2B5EF4-FFF2-40B4-BE49-F238E27FC236}">
                <a16:creationId xmlns:a16="http://schemas.microsoft.com/office/drawing/2014/main" id="{A2BBBD1E-8C69-5585-FA81-F05D637266E1}"/>
              </a:ext>
            </a:extLst>
          </p:cNvPr>
          <p:cNvSpPr txBox="1"/>
          <p:nvPr/>
        </p:nvSpPr>
        <p:spPr>
          <a:xfrm>
            <a:off x="1905376" y="5310412"/>
            <a:ext cx="824773" cy="707886"/>
          </a:xfrm>
          <a:prstGeom prst="rect">
            <a:avLst/>
          </a:prstGeom>
          <a:noFill/>
        </p:spPr>
        <p:txBody>
          <a:bodyPr wrap="square" rtlCol="0">
            <a:spAutoFit/>
          </a:bodyPr>
          <a:lstStyle/>
          <a:p>
            <a:pPr algn="ctr"/>
            <a:r>
              <a:rPr lang="en-US" sz="4000" b="1" dirty="0">
                <a:solidFill>
                  <a:srgbClr val="1B2E5C"/>
                </a:solidFill>
                <a:latin typeface="Helvetica" pitchFamily="2" charset="0"/>
              </a:rPr>
              <a:t>10</a:t>
            </a:r>
          </a:p>
        </p:txBody>
      </p:sp>
      <p:pic>
        <p:nvPicPr>
          <p:cNvPr id="35" name="Graphic 34" descr="Magnifying glass outline">
            <a:extLst>
              <a:ext uri="{FF2B5EF4-FFF2-40B4-BE49-F238E27FC236}">
                <a16:creationId xmlns:a16="http://schemas.microsoft.com/office/drawing/2014/main" id="{412DC8CA-9EA1-5154-6F2A-11B12BF807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9080" y="5250323"/>
            <a:ext cx="803478" cy="803478"/>
          </a:xfrm>
          <a:prstGeom prst="rect">
            <a:avLst/>
          </a:prstGeom>
        </p:spPr>
      </p:pic>
      <p:pic>
        <p:nvPicPr>
          <p:cNvPr id="7" name="Picture 6" descr="Logo&#10;&#10;Description automatically generated">
            <a:extLst>
              <a:ext uri="{FF2B5EF4-FFF2-40B4-BE49-F238E27FC236}">
                <a16:creationId xmlns:a16="http://schemas.microsoft.com/office/drawing/2014/main" id="{ADE9CB75-B6C3-4B88-2B8C-42CBC2F773F6}"/>
              </a:ext>
            </a:extLst>
          </p:cNvPr>
          <p:cNvPicPr>
            <a:picLocks noChangeAspect="1"/>
          </p:cNvPicPr>
          <p:nvPr/>
        </p:nvPicPr>
        <p:blipFill>
          <a:blip r:embed="rId10"/>
          <a:stretch>
            <a:fillRect/>
          </a:stretch>
        </p:blipFill>
        <p:spPr>
          <a:xfrm>
            <a:off x="8330033" y="347645"/>
            <a:ext cx="2639701" cy="2892439"/>
          </a:xfrm>
          <a:prstGeom prst="rect">
            <a:avLst/>
          </a:prstGeom>
        </p:spPr>
      </p:pic>
    </p:spTree>
    <p:extLst>
      <p:ext uri="{BB962C8B-B14F-4D97-AF65-F5344CB8AC3E}">
        <p14:creationId xmlns:p14="http://schemas.microsoft.com/office/powerpoint/2010/main" val="154179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D47F-61BC-29ED-162F-AA458548CE87}"/>
              </a:ext>
            </a:extLst>
          </p:cNvPr>
          <p:cNvPicPr>
            <a:picLocks noChangeAspect="1"/>
          </p:cNvPicPr>
          <p:nvPr/>
        </p:nvPicPr>
        <p:blipFill>
          <a:blip r:embed="rId3"/>
          <a:srcRect t="7249" b="7249"/>
          <a:stretch/>
        </p:blipFill>
        <p:spPr>
          <a:xfrm flipH="1">
            <a:off x="-1239" y="-1"/>
            <a:ext cx="12193239"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0" y="0"/>
            <a:ext cx="10567370" cy="6858000"/>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2</a:t>
            </a:fld>
            <a:endParaRPr lang="en-US"/>
          </a:p>
        </p:txBody>
      </p:sp>
      <p:sp>
        <p:nvSpPr>
          <p:cNvPr id="11" name="TextBox 10">
            <a:extLst>
              <a:ext uri="{FF2B5EF4-FFF2-40B4-BE49-F238E27FC236}">
                <a16:creationId xmlns:a16="http://schemas.microsoft.com/office/drawing/2014/main" id="{162295C8-D238-E2E9-C7FE-0E7C2014CC71}"/>
              </a:ext>
            </a:extLst>
          </p:cNvPr>
          <p:cNvSpPr txBox="1"/>
          <p:nvPr/>
        </p:nvSpPr>
        <p:spPr>
          <a:xfrm>
            <a:off x="1041871" y="6026454"/>
            <a:ext cx="927652" cy="646331"/>
          </a:xfrm>
          <a:prstGeom prst="rect">
            <a:avLst/>
          </a:prstGeom>
          <a:noFill/>
        </p:spPr>
        <p:txBody>
          <a:bodyPr wrap="square" rtlCol="0">
            <a:spAutoFit/>
          </a:bodyPr>
          <a:lstStyle/>
          <a:p>
            <a:r>
              <a:rPr lang="en-US" sz="3600" b="1" dirty="0">
                <a:solidFill>
                  <a:srgbClr val="1B2E5C"/>
                </a:solidFill>
                <a:latin typeface="Helvetica" pitchFamily="2" charset="0"/>
              </a:rPr>
              <a:t>26</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2" y="20837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39D6CF-64D5-A5AF-67E0-03C0A772462E}"/>
              </a:ext>
            </a:extLst>
          </p:cNvPr>
          <p:cNvSpPr txBox="1"/>
          <p:nvPr/>
        </p:nvSpPr>
        <p:spPr>
          <a:xfrm>
            <a:off x="1712035" y="6158772"/>
            <a:ext cx="3649320" cy="461665"/>
          </a:xfrm>
          <a:prstGeom prst="rect">
            <a:avLst/>
          </a:prstGeom>
          <a:noFill/>
        </p:spPr>
        <p:txBody>
          <a:bodyPr wrap="square" rtlCol="0">
            <a:spAutoFit/>
          </a:bodyPr>
          <a:lstStyle/>
          <a:p>
            <a:r>
              <a:rPr lang="en-US" sz="2400">
                <a:solidFill>
                  <a:srgbClr val="1B2E5C"/>
                </a:solidFill>
                <a:latin typeface="Helvetica" pitchFamily="2" charset="0"/>
              </a:rPr>
              <a:t>Avocado Rootstock</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199" y="563470"/>
            <a:ext cx="8968410" cy="607890"/>
          </a:xfrm>
        </p:spPr>
        <p:txBody>
          <a:bodyPr>
            <a:normAutofit/>
          </a:bodyPr>
          <a:lstStyle/>
          <a:p>
            <a:r>
              <a:rPr lang="en-US"/>
              <a:t>Total Applications by Project Type</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231952" y="1646739"/>
            <a:ext cx="5749803" cy="4645649"/>
          </a:xfrm>
          <a:prstGeom prst="rect">
            <a:avLst/>
          </a:prstGeom>
        </p:spPr>
      </p:pic>
      <p:sp>
        <p:nvSpPr>
          <p:cNvPr id="9" name="TextBox 8">
            <a:extLst>
              <a:ext uri="{FF2B5EF4-FFF2-40B4-BE49-F238E27FC236}">
                <a16:creationId xmlns:a16="http://schemas.microsoft.com/office/drawing/2014/main" id="{A79CCCA7-59E7-7427-66AD-9891E1143154}"/>
              </a:ext>
            </a:extLst>
          </p:cNvPr>
          <p:cNvSpPr txBox="1"/>
          <p:nvPr/>
        </p:nvSpPr>
        <p:spPr>
          <a:xfrm>
            <a:off x="4695556" y="1511707"/>
            <a:ext cx="804493" cy="646331"/>
          </a:xfrm>
          <a:prstGeom prst="rect">
            <a:avLst/>
          </a:prstGeom>
          <a:noFill/>
        </p:spPr>
        <p:txBody>
          <a:bodyPr wrap="square" rtlCol="0">
            <a:spAutoFit/>
          </a:bodyPr>
          <a:lstStyle/>
          <a:p>
            <a:r>
              <a:rPr lang="en-US" sz="3600" b="1" dirty="0">
                <a:solidFill>
                  <a:srgbClr val="1B2E5C"/>
                </a:solidFill>
                <a:latin typeface="Helvetica" pitchFamily="2" charset="0"/>
              </a:rPr>
              <a:t>17</a:t>
            </a:r>
          </a:p>
        </p:txBody>
      </p:sp>
      <p:sp>
        <p:nvSpPr>
          <p:cNvPr id="13" name="TextBox 12">
            <a:extLst>
              <a:ext uri="{FF2B5EF4-FFF2-40B4-BE49-F238E27FC236}">
                <a16:creationId xmlns:a16="http://schemas.microsoft.com/office/drawing/2014/main" id="{D0EAC3DB-4D35-C08E-91C8-9E98F9CA4D44}"/>
              </a:ext>
            </a:extLst>
          </p:cNvPr>
          <p:cNvSpPr txBox="1"/>
          <p:nvPr/>
        </p:nvSpPr>
        <p:spPr>
          <a:xfrm>
            <a:off x="5339242" y="1644025"/>
            <a:ext cx="3649320" cy="461665"/>
          </a:xfrm>
          <a:prstGeom prst="rect">
            <a:avLst/>
          </a:prstGeom>
          <a:noFill/>
        </p:spPr>
        <p:txBody>
          <a:bodyPr wrap="square" rtlCol="0">
            <a:spAutoFit/>
          </a:bodyPr>
          <a:lstStyle/>
          <a:p>
            <a:r>
              <a:rPr lang="en-US" sz="2400">
                <a:solidFill>
                  <a:srgbClr val="1B2E5C"/>
                </a:solidFill>
                <a:latin typeface="Helvetica" pitchFamily="2" charset="0"/>
              </a:rPr>
              <a:t>Crop Conversion</a:t>
            </a:r>
          </a:p>
        </p:txBody>
      </p:sp>
      <p:sp>
        <p:nvSpPr>
          <p:cNvPr id="14" name="TextBox 13">
            <a:extLst>
              <a:ext uri="{FF2B5EF4-FFF2-40B4-BE49-F238E27FC236}">
                <a16:creationId xmlns:a16="http://schemas.microsoft.com/office/drawing/2014/main" id="{1CFB505B-7EC7-DE1E-94BC-94B6E355B95B}"/>
              </a:ext>
            </a:extLst>
          </p:cNvPr>
          <p:cNvSpPr txBox="1"/>
          <p:nvPr/>
        </p:nvSpPr>
        <p:spPr>
          <a:xfrm>
            <a:off x="5127498" y="2509248"/>
            <a:ext cx="512548" cy="646331"/>
          </a:xfrm>
          <a:prstGeom prst="rect">
            <a:avLst/>
          </a:prstGeom>
          <a:noFill/>
        </p:spPr>
        <p:txBody>
          <a:bodyPr wrap="square" rtlCol="0">
            <a:spAutoFit/>
          </a:bodyPr>
          <a:lstStyle/>
          <a:p>
            <a:r>
              <a:rPr lang="en-US" sz="3600" b="1" dirty="0">
                <a:solidFill>
                  <a:srgbClr val="1B2E5C"/>
                </a:solidFill>
                <a:latin typeface="Helvetica" pitchFamily="2" charset="0"/>
              </a:rPr>
              <a:t>9</a:t>
            </a:r>
          </a:p>
        </p:txBody>
      </p:sp>
      <p:sp>
        <p:nvSpPr>
          <p:cNvPr id="15" name="TextBox 14">
            <a:extLst>
              <a:ext uri="{FF2B5EF4-FFF2-40B4-BE49-F238E27FC236}">
                <a16:creationId xmlns:a16="http://schemas.microsoft.com/office/drawing/2014/main" id="{751D0AA9-A424-DC74-10F3-118B9E42DA7A}"/>
              </a:ext>
            </a:extLst>
          </p:cNvPr>
          <p:cNvSpPr txBox="1"/>
          <p:nvPr/>
        </p:nvSpPr>
        <p:spPr>
          <a:xfrm>
            <a:off x="5500050" y="2641566"/>
            <a:ext cx="3649320" cy="461665"/>
          </a:xfrm>
          <a:prstGeom prst="rect">
            <a:avLst/>
          </a:prstGeom>
          <a:noFill/>
        </p:spPr>
        <p:txBody>
          <a:bodyPr wrap="square" rtlCol="0">
            <a:spAutoFit/>
          </a:bodyPr>
          <a:lstStyle/>
          <a:p>
            <a:r>
              <a:rPr lang="en-US" sz="2400">
                <a:solidFill>
                  <a:srgbClr val="1B2E5C"/>
                </a:solidFill>
                <a:latin typeface="Helvetica" pitchFamily="2" charset="0"/>
              </a:rPr>
              <a:t>Avocado Rejuvenation</a:t>
            </a:r>
          </a:p>
        </p:txBody>
      </p:sp>
      <p:sp>
        <p:nvSpPr>
          <p:cNvPr id="16" name="TextBox 15">
            <a:extLst>
              <a:ext uri="{FF2B5EF4-FFF2-40B4-BE49-F238E27FC236}">
                <a16:creationId xmlns:a16="http://schemas.microsoft.com/office/drawing/2014/main" id="{C7587DF2-1FEE-72F0-D1E3-700B7D2D5C5F}"/>
              </a:ext>
            </a:extLst>
          </p:cNvPr>
          <p:cNvSpPr txBox="1"/>
          <p:nvPr/>
        </p:nvSpPr>
        <p:spPr>
          <a:xfrm>
            <a:off x="6095353" y="3073559"/>
            <a:ext cx="512548" cy="646331"/>
          </a:xfrm>
          <a:prstGeom prst="rect">
            <a:avLst/>
          </a:prstGeom>
          <a:noFill/>
        </p:spPr>
        <p:txBody>
          <a:bodyPr wrap="square" rtlCol="0">
            <a:spAutoFit/>
          </a:bodyPr>
          <a:lstStyle/>
          <a:p>
            <a:r>
              <a:rPr lang="en-US" sz="3600" b="1">
                <a:solidFill>
                  <a:srgbClr val="1B2E5C"/>
                </a:solidFill>
                <a:latin typeface="Helvetica" pitchFamily="2" charset="0"/>
              </a:rPr>
              <a:t>6</a:t>
            </a:r>
          </a:p>
        </p:txBody>
      </p:sp>
      <p:sp>
        <p:nvSpPr>
          <p:cNvPr id="19" name="TextBox 18">
            <a:extLst>
              <a:ext uri="{FF2B5EF4-FFF2-40B4-BE49-F238E27FC236}">
                <a16:creationId xmlns:a16="http://schemas.microsoft.com/office/drawing/2014/main" id="{940C15E7-8E58-5F29-A52A-23EABDA77512}"/>
              </a:ext>
            </a:extLst>
          </p:cNvPr>
          <p:cNvSpPr txBox="1"/>
          <p:nvPr/>
        </p:nvSpPr>
        <p:spPr>
          <a:xfrm>
            <a:off x="6467905" y="3205877"/>
            <a:ext cx="3649320" cy="461665"/>
          </a:xfrm>
          <a:prstGeom prst="rect">
            <a:avLst/>
          </a:prstGeom>
          <a:noFill/>
        </p:spPr>
        <p:txBody>
          <a:bodyPr wrap="square" rtlCol="0">
            <a:spAutoFit/>
          </a:bodyPr>
          <a:lstStyle/>
          <a:p>
            <a:r>
              <a:rPr lang="en-US" sz="2400">
                <a:solidFill>
                  <a:srgbClr val="1B2E5C"/>
                </a:solidFill>
                <a:latin typeface="Helvetica" pitchFamily="2" charset="0"/>
              </a:rPr>
              <a:t>Soil Moisture Sensors</a:t>
            </a:r>
          </a:p>
        </p:txBody>
      </p:sp>
      <p:sp>
        <p:nvSpPr>
          <p:cNvPr id="28" name="TextBox 27">
            <a:extLst>
              <a:ext uri="{FF2B5EF4-FFF2-40B4-BE49-F238E27FC236}">
                <a16:creationId xmlns:a16="http://schemas.microsoft.com/office/drawing/2014/main" id="{42648A97-09F0-4308-F6F6-E50243100B40}"/>
              </a:ext>
            </a:extLst>
          </p:cNvPr>
          <p:cNvSpPr txBox="1"/>
          <p:nvPr/>
        </p:nvSpPr>
        <p:spPr>
          <a:xfrm>
            <a:off x="6127780" y="3634292"/>
            <a:ext cx="512548" cy="646331"/>
          </a:xfrm>
          <a:prstGeom prst="rect">
            <a:avLst/>
          </a:prstGeom>
          <a:noFill/>
        </p:spPr>
        <p:txBody>
          <a:bodyPr wrap="square" rtlCol="0">
            <a:spAutoFit/>
          </a:bodyPr>
          <a:lstStyle/>
          <a:p>
            <a:r>
              <a:rPr lang="en-US" sz="3600" b="1" dirty="0">
                <a:solidFill>
                  <a:srgbClr val="1B2E5C"/>
                </a:solidFill>
                <a:latin typeface="Helvetica" pitchFamily="2" charset="0"/>
              </a:rPr>
              <a:t>6</a:t>
            </a:r>
          </a:p>
        </p:txBody>
      </p:sp>
      <p:sp>
        <p:nvSpPr>
          <p:cNvPr id="29" name="TextBox 28">
            <a:extLst>
              <a:ext uri="{FF2B5EF4-FFF2-40B4-BE49-F238E27FC236}">
                <a16:creationId xmlns:a16="http://schemas.microsoft.com/office/drawing/2014/main" id="{066D8BE9-AE4C-1303-7962-501905E5E5B0}"/>
              </a:ext>
            </a:extLst>
          </p:cNvPr>
          <p:cNvSpPr txBox="1"/>
          <p:nvPr/>
        </p:nvSpPr>
        <p:spPr>
          <a:xfrm>
            <a:off x="6500332" y="3766610"/>
            <a:ext cx="3649320" cy="461665"/>
          </a:xfrm>
          <a:prstGeom prst="rect">
            <a:avLst/>
          </a:prstGeom>
          <a:noFill/>
        </p:spPr>
        <p:txBody>
          <a:bodyPr wrap="square" rtlCol="0">
            <a:spAutoFit/>
          </a:bodyPr>
          <a:lstStyle/>
          <a:p>
            <a:r>
              <a:rPr lang="en-US" sz="2400">
                <a:solidFill>
                  <a:srgbClr val="1B2E5C"/>
                </a:solidFill>
                <a:latin typeface="Helvetica" pitchFamily="2" charset="0"/>
              </a:rPr>
              <a:t>Mulching</a:t>
            </a:r>
          </a:p>
        </p:txBody>
      </p:sp>
      <p:sp>
        <p:nvSpPr>
          <p:cNvPr id="30" name="TextBox 29">
            <a:extLst>
              <a:ext uri="{FF2B5EF4-FFF2-40B4-BE49-F238E27FC236}">
                <a16:creationId xmlns:a16="http://schemas.microsoft.com/office/drawing/2014/main" id="{8A4A0157-F27E-AD75-5A5A-E81B1C37BA2D}"/>
              </a:ext>
            </a:extLst>
          </p:cNvPr>
          <p:cNvSpPr txBox="1"/>
          <p:nvPr/>
        </p:nvSpPr>
        <p:spPr>
          <a:xfrm>
            <a:off x="6127780" y="4190886"/>
            <a:ext cx="512548" cy="646331"/>
          </a:xfrm>
          <a:prstGeom prst="rect">
            <a:avLst/>
          </a:prstGeom>
          <a:noFill/>
        </p:spPr>
        <p:txBody>
          <a:bodyPr wrap="square" rtlCol="0">
            <a:spAutoFit/>
          </a:bodyPr>
          <a:lstStyle/>
          <a:p>
            <a:r>
              <a:rPr lang="en-US" sz="3600" b="1">
                <a:solidFill>
                  <a:srgbClr val="1B2E5C"/>
                </a:solidFill>
                <a:latin typeface="Helvetica" pitchFamily="2" charset="0"/>
              </a:rPr>
              <a:t>5</a:t>
            </a:r>
          </a:p>
        </p:txBody>
      </p:sp>
      <p:sp>
        <p:nvSpPr>
          <p:cNvPr id="32" name="TextBox 31">
            <a:extLst>
              <a:ext uri="{FF2B5EF4-FFF2-40B4-BE49-F238E27FC236}">
                <a16:creationId xmlns:a16="http://schemas.microsoft.com/office/drawing/2014/main" id="{98972A00-2A9F-8E94-058F-0831F3802ED6}"/>
              </a:ext>
            </a:extLst>
          </p:cNvPr>
          <p:cNvSpPr txBox="1"/>
          <p:nvPr/>
        </p:nvSpPr>
        <p:spPr>
          <a:xfrm>
            <a:off x="6500332" y="4323204"/>
            <a:ext cx="3649320" cy="461665"/>
          </a:xfrm>
          <a:prstGeom prst="rect">
            <a:avLst/>
          </a:prstGeom>
          <a:noFill/>
        </p:spPr>
        <p:txBody>
          <a:bodyPr wrap="square" rtlCol="0">
            <a:spAutoFit/>
          </a:bodyPr>
          <a:lstStyle/>
          <a:p>
            <a:r>
              <a:rPr lang="en-US" sz="2400">
                <a:solidFill>
                  <a:srgbClr val="1B2E5C"/>
                </a:solidFill>
                <a:latin typeface="Helvetica" pitchFamily="2" charset="0"/>
              </a:rPr>
              <a:t>Scheduling Automation</a:t>
            </a:r>
          </a:p>
        </p:txBody>
      </p:sp>
      <p:sp>
        <p:nvSpPr>
          <p:cNvPr id="34" name="TextBox 33">
            <a:extLst>
              <a:ext uri="{FF2B5EF4-FFF2-40B4-BE49-F238E27FC236}">
                <a16:creationId xmlns:a16="http://schemas.microsoft.com/office/drawing/2014/main" id="{38F84B81-E3A3-2E10-604C-98B60DA7F213}"/>
              </a:ext>
            </a:extLst>
          </p:cNvPr>
          <p:cNvSpPr txBox="1"/>
          <p:nvPr/>
        </p:nvSpPr>
        <p:spPr>
          <a:xfrm>
            <a:off x="6135108" y="4736685"/>
            <a:ext cx="512548" cy="646331"/>
          </a:xfrm>
          <a:prstGeom prst="rect">
            <a:avLst/>
          </a:prstGeom>
          <a:noFill/>
        </p:spPr>
        <p:txBody>
          <a:bodyPr wrap="square" rtlCol="0">
            <a:spAutoFit/>
          </a:bodyPr>
          <a:lstStyle/>
          <a:p>
            <a:r>
              <a:rPr lang="en-US" sz="3600" b="1">
                <a:solidFill>
                  <a:srgbClr val="1B2E5C"/>
                </a:solidFill>
                <a:latin typeface="Helvetica" pitchFamily="2" charset="0"/>
              </a:rPr>
              <a:t>3</a:t>
            </a:r>
          </a:p>
        </p:txBody>
      </p:sp>
      <p:sp>
        <p:nvSpPr>
          <p:cNvPr id="37" name="TextBox 36">
            <a:extLst>
              <a:ext uri="{FF2B5EF4-FFF2-40B4-BE49-F238E27FC236}">
                <a16:creationId xmlns:a16="http://schemas.microsoft.com/office/drawing/2014/main" id="{A8311807-8042-009F-67EF-FB9891A7B4E2}"/>
              </a:ext>
            </a:extLst>
          </p:cNvPr>
          <p:cNvSpPr txBox="1"/>
          <p:nvPr/>
        </p:nvSpPr>
        <p:spPr>
          <a:xfrm>
            <a:off x="6507660" y="4869003"/>
            <a:ext cx="3649320" cy="461665"/>
          </a:xfrm>
          <a:prstGeom prst="rect">
            <a:avLst/>
          </a:prstGeom>
          <a:noFill/>
        </p:spPr>
        <p:txBody>
          <a:bodyPr wrap="square" rtlCol="0">
            <a:spAutoFit/>
          </a:bodyPr>
          <a:lstStyle/>
          <a:p>
            <a:r>
              <a:rPr lang="en-US" sz="2400">
                <a:solidFill>
                  <a:srgbClr val="1B2E5C"/>
                </a:solidFill>
                <a:latin typeface="Helvetica" pitchFamily="2" charset="0"/>
              </a:rPr>
              <a:t>Uniformity Improvements</a:t>
            </a:r>
          </a:p>
        </p:txBody>
      </p:sp>
      <p:sp>
        <p:nvSpPr>
          <p:cNvPr id="39" name="TextBox 38">
            <a:extLst>
              <a:ext uri="{FF2B5EF4-FFF2-40B4-BE49-F238E27FC236}">
                <a16:creationId xmlns:a16="http://schemas.microsoft.com/office/drawing/2014/main" id="{BB185A1B-3AE7-CE95-9DC6-A176BA2ABA8B}"/>
              </a:ext>
            </a:extLst>
          </p:cNvPr>
          <p:cNvSpPr txBox="1"/>
          <p:nvPr/>
        </p:nvSpPr>
        <p:spPr>
          <a:xfrm>
            <a:off x="6135108" y="5288292"/>
            <a:ext cx="512548" cy="646331"/>
          </a:xfrm>
          <a:prstGeom prst="rect">
            <a:avLst/>
          </a:prstGeom>
          <a:noFill/>
        </p:spPr>
        <p:txBody>
          <a:bodyPr wrap="square" rtlCol="0">
            <a:spAutoFit/>
          </a:bodyPr>
          <a:lstStyle/>
          <a:p>
            <a:r>
              <a:rPr lang="en-US" sz="3600" b="1">
                <a:solidFill>
                  <a:srgbClr val="1B2E5C"/>
                </a:solidFill>
                <a:latin typeface="Helvetica" pitchFamily="2" charset="0"/>
              </a:rPr>
              <a:t>2</a:t>
            </a:r>
          </a:p>
        </p:txBody>
      </p:sp>
      <p:sp>
        <p:nvSpPr>
          <p:cNvPr id="40" name="TextBox 39">
            <a:extLst>
              <a:ext uri="{FF2B5EF4-FFF2-40B4-BE49-F238E27FC236}">
                <a16:creationId xmlns:a16="http://schemas.microsoft.com/office/drawing/2014/main" id="{C21AD9BC-B35C-4EFC-C27D-BE22DB251B6D}"/>
              </a:ext>
            </a:extLst>
          </p:cNvPr>
          <p:cNvSpPr txBox="1"/>
          <p:nvPr/>
        </p:nvSpPr>
        <p:spPr>
          <a:xfrm>
            <a:off x="6507660" y="5420610"/>
            <a:ext cx="3649320" cy="461665"/>
          </a:xfrm>
          <a:prstGeom prst="rect">
            <a:avLst/>
          </a:prstGeom>
          <a:noFill/>
        </p:spPr>
        <p:txBody>
          <a:bodyPr wrap="square" rtlCol="0">
            <a:spAutoFit/>
          </a:bodyPr>
          <a:lstStyle/>
          <a:p>
            <a:r>
              <a:rPr lang="en-US" sz="2400">
                <a:solidFill>
                  <a:srgbClr val="1B2E5C"/>
                </a:solidFill>
                <a:latin typeface="Helvetica" pitchFamily="2" charset="0"/>
              </a:rPr>
              <a:t>Nutrient Management</a:t>
            </a:r>
          </a:p>
        </p:txBody>
      </p:sp>
      <p:sp>
        <p:nvSpPr>
          <p:cNvPr id="41" name="TextBox 40">
            <a:extLst>
              <a:ext uri="{FF2B5EF4-FFF2-40B4-BE49-F238E27FC236}">
                <a16:creationId xmlns:a16="http://schemas.microsoft.com/office/drawing/2014/main" id="{33A17363-86C0-E54B-2359-B52166D543DB}"/>
              </a:ext>
            </a:extLst>
          </p:cNvPr>
          <p:cNvSpPr txBox="1"/>
          <p:nvPr/>
        </p:nvSpPr>
        <p:spPr>
          <a:xfrm>
            <a:off x="6157057" y="5795622"/>
            <a:ext cx="512548" cy="646331"/>
          </a:xfrm>
          <a:prstGeom prst="rect">
            <a:avLst/>
          </a:prstGeom>
          <a:noFill/>
        </p:spPr>
        <p:txBody>
          <a:bodyPr wrap="square" rtlCol="0">
            <a:spAutoFit/>
          </a:bodyPr>
          <a:lstStyle/>
          <a:p>
            <a:r>
              <a:rPr lang="en-US" sz="3600" b="1">
                <a:solidFill>
                  <a:srgbClr val="1B2E5C"/>
                </a:solidFill>
                <a:latin typeface="Helvetica" pitchFamily="2" charset="0"/>
              </a:rPr>
              <a:t>1</a:t>
            </a:r>
          </a:p>
        </p:txBody>
      </p:sp>
      <p:sp>
        <p:nvSpPr>
          <p:cNvPr id="42" name="TextBox 41">
            <a:extLst>
              <a:ext uri="{FF2B5EF4-FFF2-40B4-BE49-F238E27FC236}">
                <a16:creationId xmlns:a16="http://schemas.microsoft.com/office/drawing/2014/main" id="{E06043EF-BD4F-0F80-D1AE-B296709B6DE5}"/>
              </a:ext>
            </a:extLst>
          </p:cNvPr>
          <p:cNvSpPr txBox="1"/>
          <p:nvPr/>
        </p:nvSpPr>
        <p:spPr>
          <a:xfrm>
            <a:off x="6529609" y="5927940"/>
            <a:ext cx="3649320" cy="461665"/>
          </a:xfrm>
          <a:prstGeom prst="rect">
            <a:avLst/>
          </a:prstGeom>
          <a:noFill/>
        </p:spPr>
        <p:txBody>
          <a:bodyPr wrap="square" rtlCol="0">
            <a:spAutoFit/>
          </a:bodyPr>
          <a:lstStyle/>
          <a:p>
            <a:r>
              <a:rPr lang="en-US" sz="2400">
                <a:solidFill>
                  <a:srgbClr val="1B2E5C"/>
                </a:solidFill>
                <a:latin typeface="Helvetica" pitchFamily="2" charset="0"/>
              </a:rPr>
              <a:t>Cover Crops</a:t>
            </a:r>
          </a:p>
        </p:txBody>
      </p:sp>
    </p:spTree>
    <p:extLst>
      <p:ext uri="{BB962C8B-B14F-4D97-AF65-F5344CB8AC3E}">
        <p14:creationId xmlns:p14="http://schemas.microsoft.com/office/powerpoint/2010/main" val="2760690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D8A8E2-DE41-A1A3-9DA0-6BA9A9DC3D26}"/>
              </a:ext>
            </a:extLst>
          </p:cNvPr>
          <p:cNvPicPr>
            <a:picLocks noChangeAspect="1"/>
          </p:cNvPicPr>
          <p:nvPr/>
        </p:nvPicPr>
        <p:blipFill>
          <a:blip r:embed="rId2">
            <a:alphaModFix amt="23000"/>
          </a:blip>
          <a:srcRect t="2307" b="2307"/>
          <a:stretch/>
        </p:blipFill>
        <p:spPr>
          <a:xfrm>
            <a:off x="0" y="0"/>
            <a:ext cx="12210480" cy="6858000"/>
          </a:xfrm>
          <a:prstGeom prst="rect">
            <a:avLst/>
          </a:prstGeom>
        </p:spPr>
      </p:pic>
      <p:sp>
        <p:nvSpPr>
          <p:cNvPr id="2" name="Title 1">
            <a:extLst>
              <a:ext uri="{FF2B5EF4-FFF2-40B4-BE49-F238E27FC236}">
                <a16:creationId xmlns:a16="http://schemas.microsoft.com/office/drawing/2014/main" id="{334C9EE5-CF14-C7A6-9078-50D55494B3FB}"/>
              </a:ext>
            </a:extLst>
          </p:cNvPr>
          <p:cNvSpPr>
            <a:spLocks noGrp="1"/>
          </p:cNvSpPr>
          <p:nvPr>
            <p:ph type="title"/>
          </p:nvPr>
        </p:nvSpPr>
        <p:spPr/>
        <p:txBody>
          <a:bodyPr/>
          <a:lstStyle/>
          <a:p>
            <a:r>
              <a:rPr lang="en-US" dirty="0"/>
              <a:t>Discussion</a:t>
            </a:r>
          </a:p>
        </p:txBody>
      </p:sp>
      <p:sp>
        <p:nvSpPr>
          <p:cNvPr id="4" name="Footer Placeholder 3">
            <a:extLst>
              <a:ext uri="{FF2B5EF4-FFF2-40B4-BE49-F238E27FC236}">
                <a16:creationId xmlns:a16="http://schemas.microsoft.com/office/drawing/2014/main" id="{204F451B-FA70-03EA-1F66-36CBF516C36F}"/>
              </a:ext>
            </a:extLst>
          </p:cNvPr>
          <p:cNvSpPr>
            <a:spLocks noGrp="1"/>
          </p:cNvSpPr>
          <p:nvPr>
            <p:ph type="ftr" sz="quarter" idx="11"/>
          </p:nvPr>
        </p:nvSpPr>
        <p:spPr>
          <a:xfrm>
            <a:off x="6096000" y="6348536"/>
            <a:ext cx="5257800" cy="365125"/>
          </a:xfrm>
        </p:spPr>
        <p:txBody>
          <a:bodyPr/>
          <a:lstStyle/>
          <a:p>
            <a:r>
              <a:rPr lang="en-US"/>
              <a:t>Communications &amp; Customer Service Meeting</a:t>
            </a:r>
            <a:r>
              <a:rPr lang="en-US">
                <a:solidFill>
                  <a:srgbClr val="FEBF0F"/>
                </a:solidFill>
              </a:rPr>
              <a:t> | </a:t>
            </a:r>
            <a:r>
              <a:rPr lang="en-US">
                <a:solidFill>
                  <a:srgbClr val="204C90"/>
                </a:solidFill>
              </a:rPr>
              <a:t>November</a:t>
            </a:r>
            <a:r>
              <a:rPr lang="en-US"/>
              <a:t> 2024</a:t>
            </a:r>
          </a:p>
          <a:p>
            <a:endParaRPr lang="en-US"/>
          </a:p>
        </p:txBody>
      </p:sp>
      <p:sp>
        <p:nvSpPr>
          <p:cNvPr id="5" name="Slide Number Placeholder 4">
            <a:extLst>
              <a:ext uri="{FF2B5EF4-FFF2-40B4-BE49-F238E27FC236}">
                <a16:creationId xmlns:a16="http://schemas.microsoft.com/office/drawing/2014/main" id="{E2FB6A0F-AB06-C764-38DF-20C300A85E03}"/>
              </a:ext>
            </a:extLst>
          </p:cNvPr>
          <p:cNvSpPr>
            <a:spLocks noGrp="1"/>
          </p:cNvSpPr>
          <p:nvPr>
            <p:ph type="sldNum" sz="quarter" idx="12"/>
          </p:nvPr>
        </p:nvSpPr>
        <p:spPr/>
        <p:txBody>
          <a:bodyPr/>
          <a:lstStyle/>
          <a:p>
            <a:fld id="{71B073CA-E1DB-6646-8627-B9A066EC1A46}" type="slidenum">
              <a:rPr lang="en-US" smtClean="0"/>
              <a:pPr/>
              <a:t>3</a:t>
            </a:fld>
            <a:endParaRPr lang="en-US"/>
          </a:p>
        </p:txBody>
      </p:sp>
      <p:sp>
        <p:nvSpPr>
          <p:cNvPr id="6" name="Text Placeholder 5">
            <a:extLst>
              <a:ext uri="{FF2B5EF4-FFF2-40B4-BE49-F238E27FC236}">
                <a16:creationId xmlns:a16="http://schemas.microsoft.com/office/drawing/2014/main" id="{517B9E58-9541-D983-36D5-0F70241C507E}"/>
              </a:ext>
            </a:extLst>
          </p:cNvPr>
          <p:cNvSpPr>
            <a:spLocks noGrp="1"/>
          </p:cNvSpPr>
          <p:nvPr>
            <p:ph type="body" idx="1"/>
          </p:nvPr>
        </p:nvSpPr>
        <p:spPr>
          <a:xfrm>
            <a:off x="4049486" y="4020997"/>
            <a:ext cx="7304314" cy="1112706"/>
          </a:xfrm>
        </p:spPr>
        <p:txBody>
          <a:bodyPr>
            <a:normAutofit fontScale="92500"/>
          </a:bodyPr>
          <a:lstStyle/>
          <a:p>
            <a:r>
              <a:rPr lang="en-US" sz="2800" b="1" dirty="0">
                <a:solidFill>
                  <a:srgbClr val="1B2E5C"/>
                </a:solidFill>
                <a:effectLst/>
                <a:latin typeface="Helvetica" pitchFamily="2" charset="0"/>
              </a:rPr>
              <a:t>Financial Options:</a:t>
            </a:r>
          </a:p>
          <a:p>
            <a:r>
              <a:rPr lang="en-US" dirty="0">
                <a:solidFill>
                  <a:srgbClr val="1B2E5C"/>
                </a:solidFill>
                <a:effectLst/>
                <a:latin typeface="Helvetica" pitchFamily="2" charset="0"/>
              </a:rPr>
              <a:t>One Time Savings from Early Detachment from SDCWA</a:t>
            </a:r>
          </a:p>
          <a:p>
            <a:endParaRPr lang="en-US" dirty="0"/>
          </a:p>
        </p:txBody>
      </p:sp>
    </p:spTree>
    <p:extLst>
      <p:ext uri="{BB962C8B-B14F-4D97-AF65-F5344CB8AC3E}">
        <p14:creationId xmlns:p14="http://schemas.microsoft.com/office/powerpoint/2010/main" val="152843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D937-68D8-D3E6-1447-A9F7C00DC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6D6D0-B1F0-C18D-2BC5-433066883297}"/>
              </a:ext>
            </a:extLst>
          </p:cNvPr>
          <p:cNvSpPr>
            <a:spLocks noGrp="1"/>
          </p:cNvSpPr>
          <p:nvPr>
            <p:ph type="title"/>
          </p:nvPr>
        </p:nvSpPr>
        <p:spPr>
          <a:xfrm>
            <a:off x="838200" y="528797"/>
            <a:ext cx="10515600" cy="657452"/>
          </a:xfrm>
        </p:spPr>
        <p:txBody>
          <a:bodyPr>
            <a:normAutofit/>
          </a:bodyPr>
          <a:lstStyle/>
          <a:p>
            <a:r>
              <a:rPr lang="en-US"/>
              <a:t>Newsletter Review</a:t>
            </a:r>
          </a:p>
        </p:txBody>
      </p:sp>
      <p:sp>
        <p:nvSpPr>
          <p:cNvPr id="3" name="Content Placeholder 2">
            <a:extLst>
              <a:ext uri="{FF2B5EF4-FFF2-40B4-BE49-F238E27FC236}">
                <a16:creationId xmlns:a16="http://schemas.microsoft.com/office/drawing/2014/main" id="{B0A524F0-B8C6-6DE7-32E7-E4DCDBAC4D89}"/>
              </a:ext>
            </a:extLst>
          </p:cNvPr>
          <p:cNvSpPr>
            <a:spLocks noGrp="1"/>
          </p:cNvSpPr>
          <p:nvPr>
            <p:ph sz="half" idx="1"/>
          </p:nvPr>
        </p:nvSpPr>
        <p:spPr>
          <a:xfrm>
            <a:off x="838198" y="1551373"/>
            <a:ext cx="5110368" cy="5170101"/>
          </a:xfrm>
        </p:spPr>
        <p:txBody>
          <a:bodyPr vert="horz" lIns="91440" tIns="45720" rIns="91440" bIns="45720" rtlCol="0" anchor="t">
            <a:normAutofit/>
          </a:bodyPr>
          <a:lstStyle/>
          <a:p>
            <a:pPr marL="0" indent="0">
              <a:buNone/>
            </a:pPr>
            <a:r>
              <a:rPr lang="en-US" b="1" dirty="0">
                <a:latin typeface="Helvetica"/>
                <a:cs typeface="Helvetica"/>
              </a:rPr>
              <a:t>November</a:t>
            </a:r>
          </a:p>
          <a:p>
            <a:r>
              <a:rPr lang="en-US" sz="2400" dirty="0">
                <a:latin typeface="Helvetica"/>
                <a:cs typeface="Helvetica"/>
              </a:rPr>
              <a:t>Historic Detachment from SDCWA</a:t>
            </a:r>
            <a:endParaRPr lang="en-US" sz="2400" dirty="0">
              <a:effectLst/>
              <a:latin typeface="Helvetica"/>
              <a:cs typeface="Helvetica"/>
            </a:endParaRPr>
          </a:p>
          <a:p>
            <a:pPr lvl="1" fontAlgn="base"/>
            <a:r>
              <a:rPr lang="en-US" sz="1800" dirty="0">
                <a:effectLst/>
                <a:latin typeface="Helvetica"/>
                <a:cs typeface="Helvetica"/>
              </a:rPr>
              <a:t>Completion and Path to Detachment</a:t>
            </a:r>
            <a:endParaRPr lang="en-US" sz="1800" dirty="0">
              <a:effectLst/>
              <a:highlight>
                <a:srgbClr val="FFFFFF"/>
              </a:highlight>
              <a:latin typeface="Helvetica"/>
              <a:cs typeface="Helvetica"/>
            </a:endParaRPr>
          </a:p>
          <a:p>
            <a:pPr algn="l" rtl="0" fontAlgn="base">
              <a:buFont typeface="Arial" panose="020B0604020202020204" pitchFamily="34" charset="0"/>
              <a:buChar char="•"/>
            </a:pPr>
            <a:r>
              <a:rPr lang="en-US" sz="2400" dirty="0">
                <a:effectLst/>
                <a:highlight>
                  <a:srgbClr val="FFFFFF"/>
                </a:highlight>
                <a:latin typeface="Helvetica"/>
                <a:cs typeface="Helvetica"/>
              </a:rPr>
              <a:t>Customers Have a Greater Voice</a:t>
            </a:r>
          </a:p>
          <a:p>
            <a:pPr lvl="1" fontAlgn="base"/>
            <a:r>
              <a:rPr lang="en-US" sz="2000" dirty="0">
                <a:effectLst/>
                <a:highlight>
                  <a:srgbClr val="FFFFFF"/>
                </a:highlight>
                <a:latin typeface="Helvetica"/>
                <a:cs typeface="Helvetica"/>
              </a:rPr>
              <a:t>Voting opportunities for EMWD Board</a:t>
            </a:r>
          </a:p>
          <a:p>
            <a:pPr lvl="1" fontAlgn="base"/>
            <a:r>
              <a:rPr lang="en-US" sz="2000" dirty="0">
                <a:highlight>
                  <a:srgbClr val="FFFFFF"/>
                </a:highlight>
                <a:latin typeface="Helvetica"/>
                <a:cs typeface="Helvetica"/>
              </a:rPr>
              <a:t>What to Expect with EMWD</a:t>
            </a:r>
          </a:p>
          <a:p>
            <a:pPr lvl="1" fontAlgn="base"/>
            <a:r>
              <a:rPr lang="en-US" sz="2000" dirty="0">
                <a:highlight>
                  <a:srgbClr val="FFFFFF"/>
                </a:highlight>
                <a:latin typeface="Helvetica"/>
                <a:cs typeface="Helvetica"/>
              </a:rPr>
              <a:t>Equitable Agriculture Rates</a:t>
            </a:r>
          </a:p>
          <a:p>
            <a:pPr lvl="1" fontAlgn="base"/>
            <a:r>
              <a:rPr lang="en-US" sz="2000" dirty="0">
                <a:highlight>
                  <a:srgbClr val="FFFFFF"/>
                </a:highlight>
                <a:latin typeface="Helvetica"/>
                <a:cs typeface="Helvetica"/>
              </a:rPr>
              <a:t>Attend Board &amp; Committee Meetings</a:t>
            </a:r>
          </a:p>
          <a:p>
            <a:pPr algn="l" rtl="0" fontAlgn="base">
              <a:buFont typeface="Arial" panose="020B0604020202020204" pitchFamily="34" charset="0"/>
              <a:buChar char="•"/>
            </a:pPr>
            <a:r>
              <a:rPr lang="en-US" sz="2400" dirty="0">
                <a:highlight>
                  <a:srgbClr val="FFFFFF"/>
                </a:highlight>
                <a:latin typeface="Helvetica"/>
                <a:cs typeface="Helvetica"/>
              </a:rPr>
              <a:t>Post Detachment FAQs</a:t>
            </a:r>
            <a:endParaRPr lang="en-US" sz="2400" dirty="0">
              <a:effectLst/>
              <a:highlight>
                <a:srgbClr val="FFFFFF"/>
              </a:highlight>
              <a:latin typeface="Helvetica"/>
              <a:cs typeface="Helvetica"/>
            </a:endParaRPr>
          </a:p>
          <a:p>
            <a:pPr algn="l" rtl="0" fontAlgn="base">
              <a:buFont typeface="Arial" panose="020B0604020202020204" pitchFamily="34" charset="0"/>
              <a:buChar char="•"/>
            </a:pPr>
            <a:r>
              <a:rPr lang="en-US" sz="2400" dirty="0">
                <a:highlight>
                  <a:srgbClr val="FFFFFF"/>
                </a:highlight>
                <a:latin typeface="Helvetica"/>
                <a:cs typeface="Helvetica"/>
              </a:rPr>
              <a:t>Blood Drive at Rainbow Water</a:t>
            </a:r>
          </a:p>
          <a:p>
            <a:pPr lvl="1" fontAlgn="base"/>
            <a:r>
              <a:rPr lang="en-US" sz="1800" dirty="0">
                <a:highlight>
                  <a:srgbClr val="FFFFFF"/>
                </a:highlight>
                <a:latin typeface="Helvetica"/>
                <a:cs typeface="Helvetica"/>
              </a:rPr>
              <a:t>San Diego Blood Bank Mobile Unit visits Rainbow Water on Weds Dec 18</a:t>
            </a:r>
          </a:p>
          <a:p>
            <a:pPr algn="l" rtl="0" fontAlgn="base">
              <a:buFont typeface="Arial" panose="020B0604020202020204" pitchFamily="34" charset="0"/>
              <a:buChar char="•"/>
            </a:pPr>
            <a:endParaRPr lang="en-US" sz="1800" dirty="0">
              <a:highlight>
                <a:srgbClr val="FFFFFF"/>
              </a:highlight>
            </a:endParaRPr>
          </a:p>
        </p:txBody>
      </p:sp>
      <p:sp>
        <p:nvSpPr>
          <p:cNvPr id="6" name="Slide Number Placeholder 5">
            <a:extLst>
              <a:ext uri="{FF2B5EF4-FFF2-40B4-BE49-F238E27FC236}">
                <a16:creationId xmlns:a16="http://schemas.microsoft.com/office/drawing/2014/main" id="{E8489FD0-2AF8-8FDD-E44E-940697CFE6D6}"/>
              </a:ext>
            </a:extLst>
          </p:cNvPr>
          <p:cNvSpPr>
            <a:spLocks noGrp="1"/>
          </p:cNvSpPr>
          <p:nvPr>
            <p:ph type="sldNum" sz="quarter" idx="12"/>
          </p:nvPr>
        </p:nvSpPr>
        <p:spPr/>
        <p:txBody>
          <a:bodyPr/>
          <a:lstStyle/>
          <a:p>
            <a:fld id="{71B073CA-E1DB-6646-8627-B9A066EC1A46}" type="slidenum">
              <a:rPr lang="en-US" smtClean="0"/>
              <a:t>4</a:t>
            </a:fld>
            <a:endParaRPr lang="en-US"/>
          </a:p>
        </p:txBody>
      </p:sp>
      <p:pic>
        <p:nvPicPr>
          <p:cNvPr id="4" name="Picture 3">
            <a:extLst>
              <a:ext uri="{FF2B5EF4-FFF2-40B4-BE49-F238E27FC236}">
                <a16:creationId xmlns:a16="http://schemas.microsoft.com/office/drawing/2014/main" id="{4832491B-C904-A8F7-A944-05F29E086231}"/>
              </a:ext>
            </a:extLst>
          </p:cNvPr>
          <p:cNvPicPr>
            <a:picLocks noChangeAspect="1"/>
          </p:cNvPicPr>
          <p:nvPr/>
        </p:nvPicPr>
        <p:blipFill>
          <a:blip r:embed="rId3"/>
          <a:srcRect l="2558" r="2558"/>
          <a:stretch/>
        </p:blipFill>
        <p:spPr>
          <a:xfrm>
            <a:off x="8457167" y="648553"/>
            <a:ext cx="3418891" cy="4663044"/>
          </a:xfrm>
          <a:prstGeom prst="rect">
            <a:avLst/>
          </a:prstGeom>
          <a:solidFill>
            <a:schemeClr val="bg1"/>
          </a:solidFill>
          <a:ln>
            <a:solidFill>
              <a:schemeClr val="bg1">
                <a:lumMod val="75000"/>
              </a:schemeClr>
            </a:solidFill>
          </a:ln>
        </p:spPr>
      </p:pic>
      <p:pic>
        <p:nvPicPr>
          <p:cNvPr id="5" name="Picture 4">
            <a:extLst>
              <a:ext uri="{FF2B5EF4-FFF2-40B4-BE49-F238E27FC236}">
                <a16:creationId xmlns:a16="http://schemas.microsoft.com/office/drawing/2014/main" id="{64683701-ABE2-1BDC-61D3-3B4DF0B8220B}"/>
              </a:ext>
            </a:extLst>
          </p:cNvPr>
          <p:cNvPicPr>
            <a:picLocks noChangeAspect="1"/>
          </p:cNvPicPr>
          <p:nvPr/>
        </p:nvPicPr>
        <p:blipFill>
          <a:blip r:embed="rId4"/>
          <a:srcRect t="37" b="37"/>
          <a:stretch/>
        </p:blipFill>
        <p:spPr>
          <a:xfrm>
            <a:off x="6243436" y="1678026"/>
            <a:ext cx="3596754" cy="4651177"/>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250556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59CB5-7DF6-9E71-86A3-E09EC5314F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1E6D32-96C1-20B3-8738-84665F752547}"/>
              </a:ext>
            </a:extLst>
          </p:cNvPr>
          <p:cNvSpPr>
            <a:spLocks noGrp="1"/>
          </p:cNvSpPr>
          <p:nvPr>
            <p:ph type="sldNum" sz="quarter" idx="12"/>
          </p:nvPr>
        </p:nvSpPr>
        <p:spPr/>
        <p:txBody>
          <a:bodyPr/>
          <a:lstStyle/>
          <a:p>
            <a:fld id="{71B073CA-E1DB-6646-8627-B9A066EC1A46}" type="slidenum">
              <a:rPr lang="en-US" smtClean="0"/>
              <a:t>5</a:t>
            </a:fld>
            <a:endParaRPr lang="en-US"/>
          </a:p>
        </p:txBody>
      </p:sp>
      <p:pic>
        <p:nvPicPr>
          <p:cNvPr id="11" name="Picture 10">
            <a:extLst>
              <a:ext uri="{FF2B5EF4-FFF2-40B4-BE49-F238E27FC236}">
                <a16:creationId xmlns:a16="http://schemas.microsoft.com/office/drawing/2014/main" id="{AE689EE5-D282-7A92-8AA8-4E6DBEF0CFBD}"/>
              </a:ext>
            </a:extLst>
          </p:cNvPr>
          <p:cNvPicPr>
            <a:picLocks noChangeAspect="1"/>
          </p:cNvPicPr>
          <p:nvPr/>
        </p:nvPicPr>
        <p:blipFill>
          <a:blip r:embed="rId3"/>
          <a:srcRect l="10353" r="10353"/>
          <a:stretch/>
        </p:blipFill>
        <p:spPr>
          <a:xfrm>
            <a:off x="6203416" y="0"/>
            <a:ext cx="5988583" cy="6858000"/>
          </a:xfrm>
          <a:prstGeom prst="rect">
            <a:avLst/>
          </a:prstGeom>
        </p:spPr>
      </p:pic>
      <p:sp>
        <p:nvSpPr>
          <p:cNvPr id="8" name="Rectangle 7">
            <a:extLst>
              <a:ext uri="{FF2B5EF4-FFF2-40B4-BE49-F238E27FC236}">
                <a16:creationId xmlns:a16="http://schemas.microsoft.com/office/drawing/2014/main" id="{E9BA2A19-85D0-2296-1700-832A01F515BC}"/>
              </a:ext>
            </a:extLst>
          </p:cNvPr>
          <p:cNvSpPr/>
          <p:nvPr/>
        </p:nvSpPr>
        <p:spPr>
          <a:xfrm>
            <a:off x="-12032" y="-38962"/>
            <a:ext cx="6215449" cy="6896962"/>
          </a:xfrm>
          <a:prstGeom prst="rect">
            <a:avLst/>
          </a:prstGeom>
          <a:gradFill>
            <a:gsLst>
              <a:gs pos="40000">
                <a:schemeClr val="bg1">
                  <a:lumMod val="26000"/>
                  <a:lumOff val="74000"/>
                </a:schemeClr>
              </a:gs>
              <a:gs pos="95000">
                <a:srgbClr val="0966AF">
                  <a:alpha val="7100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ingle Corner Rectangle 9">
            <a:extLst>
              <a:ext uri="{FF2B5EF4-FFF2-40B4-BE49-F238E27FC236}">
                <a16:creationId xmlns:a16="http://schemas.microsoft.com/office/drawing/2014/main" id="{88280493-E5F9-254C-22E7-326BE8B6DAF5}"/>
              </a:ext>
            </a:extLst>
          </p:cNvPr>
          <p:cNvSpPr/>
          <p:nvPr/>
        </p:nvSpPr>
        <p:spPr>
          <a:xfrm>
            <a:off x="-12032" y="25236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52D974-9401-F8A7-EFB4-15AC52F57C45}"/>
              </a:ext>
            </a:extLst>
          </p:cNvPr>
          <p:cNvSpPr>
            <a:spLocks noGrp="1"/>
          </p:cNvSpPr>
          <p:nvPr>
            <p:ph type="title"/>
          </p:nvPr>
        </p:nvSpPr>
        <p:spPr>
          <a:xfrm>
            <a:off x="483004" y="568454"/>
            <a:ext cx="10515600" cy="607890"/>
          </a:xfrm>
        </p:spPr>
        <p:txBody>
          <a:bodyPr/>
          <a:lstStyle/>
          <a:p>
            <a:r>
              <a:rPr lang="en-US" dirty="0"/>
              <a:t>North County Water Agency Calendar</a:t>
            </a:r>
          </a:p>
        </p:txBody>
      </p:sp>
      <p:sp>
        <p:nvSpPr>
          <p:cNvPr id="3" name="Content Placeholder 2">
            <a:extLst>
              <a:ext uri="{FF2B5EF4-FFF2-40B4-BE49-F238E27FC236}">
                <a16:creationId xmlns:a16="http://schemas.microsoft.com/office/drawing/2014/main" id="{D39CC0CA-A612-C212-DC6A-D0DE6A392B60}"/>
              </a:ext>
            </a:extLst>
          </p:cNvPr>
          <p:cNvSpPr>
            <a:spLocks noGrp="1"/>
          </p:cNvSpPr>
          <p:nvPr>
            <p:ph sz="half" idx="1"/>
          </p:nvPr>
        </p:nvSpPr>
        <p:spPr>
          <a:xfrm>
            <a:off x="501310" y="1825624"/>
            <a:ext cx="5311661" cy="4179759"/>
          </a:xfrm>
        </p:spPr>
        <p:txBody>
          <a:bodyPr>
            <a:normAutofit/>
          </a:bodyPr>
          <a:lstStyle/>
          <a:p>
            <a:r>
              <a:rPr lang="en-US" dirty="0"/>
              <a:t>Calendar Contest Update</a:t>
            </a:r>
          </a:p>
          <a:p>
            <a:pPr lvl="1"/>
            <a:r>
              <a:rPr lang="en-US" dirty="0"/>
              <a:t>2025 Calendar will be available at the office in December</a:t>
            </a:r>
          </a:p>
          <a:p>
            <a:pPr lvl="1"/>
            <a:r>
              <a:rPr lang="en-US" dirty="0"/>
              <a:t>Copies distributed to student winners/BES 4</a:t>
            </a:r>
            <a:r>
              <a:rPr lang="en-US" baseline="30000" dirty="0"/>
              <a:t>th</a:t>
            </a:r>
            <a:r>
              <a:rPr lang="en-US" dirty="0"/>
              <a:t> grade teachers, and BUSD Superintendent </a:t>
            </a:r>
          </a:p>
          <a:p>
            <a:pPr lvl="1"/>
            <a:r>
              <a:rPr lang="en-US" dirty="0"/>
              <a:t>2025 Contest scheduled for launch Jan 2025</a:t>
            </a:r>
            <a:br>
              <a:rPr lang="en-US" dirty="0"/>
            </a:br>
            <a:endParaRPr lang="en-US" dirty="0"/>
          </a:p>
        </p:txBody>
      </p:sp>
      <p:pic>
        <p:nvPicPr>
          <p:cNvPr id="5" name="Picture 4" descr="Map&#10;&#10;Description automatically generated">
            <a:extLst>
              <a:ext uri="{FF2B5EF4-FFF2-40B4-BE49-F238E27FC236}">
                <a16:creationId xmlns:a16="http://schemas.microsoft.com/office/drawing/2014/main" id="{824A2F23-2A6E-D450-F241-81F56D2F675A}"/>
              </a:ext>
            </a:extLst>
          </p:cNvPr>
          <p:cNvPicPr>
            <a:picLocks noChangeAspect="1"/>
          </p:cNvPicPr>
          <p:nvPr/>
        </p:nvPicPr>
        <p:blipFill>
          <a:blip r:embed="rId4"/>
          <a:stretch>
            <a:fillRect/>
          </a:stretch>
        </p:blipFill>
        <p:spPr>
          <a:xfrm>
            <a:off x="4527517" y="4712464"/>
            <a:ext cx="2362236" cy="1892975"/>
          </a:xfrm>
          <a:prstGeom prst="rect">
            <a:avLst/>
          </a:prstGeom>
        </p:spPr>
      </p:pic>
      <p:pic>
        <p:nvPicPr>
          <p:cNvPr id="7" name="Picture 6">
            <a:extLst>
              <a:ext uri="{FF2B5EF4-FFF2-40B4-BE49-F238E27FC236}">
                <a16:creationId xmlns:a16="http://schemas.microsoft.com/office/drawing/2014/main" id="{738A3465-8639-A25B-D041-AD6076A59DD9}"/>
              </a:ext>
            </a:extLst>
          </p:cNvPr>
          <p:cNvPicPr>
            <a:picLocks noChangeAspect="1"/>
          </p:cNvPicPr>
          <p:nvPr/>
        </p:nvPicPr>
        <p:blipFill>
          <a:blip r:embed="rId5"/>
          <a:srcRect/>
          <a:stretch/>
        </p:blipFill>
        <p:spPr>
          <a:xfrm>
            <a:off x="7114010" y="4712662"/>
            <a:ext cx="2344187" cy="1892976"/>
          </a:xfrm>
          <a:prstGeom prst="rect">
            <a:avLst/>
          </a:prstGeom>
        </p:spPr>
      </p:pic>
      <p:pic>
        <p:nvPicPr>
          <p:cNvPr id="12" name="Picture 11">
            <a:extLst>
              <a:ext uri="{FF2B5EF4-FFF2-40B4-BE49-F238E27FC236}">
                <a16:creationId xmlns:a16="http://schemas.microsoft.com/office/drawing/2014/main" id="{FE46C2E3-9F3D-D108-E37E-E45C9014468E}"/>
              </a:ext>
            </a:extLst>
          </p:cNvPr>
          <p:cNvPicPr>
            <a:picLocks noChangeAspect="1"/>
          </p:cNvPicPr>
          <p:nvPr/>
        </p:nvPicPr>
        <p:blipFill>
          <a:blip r:embed="rId6"/>
          <a:srcRect/>
          <a:stretch/>
        </p:blipFill>
        <p:spPr>
          <a:xfrm>
            <a:off x="9637097" y="4693431"/>
            <a:ext cx="2362235" cy="1880614"/>
          </a:xfrm>
          <a:prstGeom prst="rect">
            <a:avLst/>
          </a:prstGeom>
        </p:spPr>
      </p:pic>
    </p:spTree>
    <p:extLst>
      <p:ext uri="{BB962C8B-B14F-4D97-AF65-F5344CB8AC3E}">
        <p14:creationId xmlns:p14="http://schemas.microsoft.com/office/powerpoint/2010/main" val="172201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6AF37-2BA6-48E8-EECE-6E6D945174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925DD3-7C5A-ACBC-411D-916F60E105BF}"/>
              </a:ext>
            </a:extLst>
          </p:cNvPr>
          <p:cNvSpPr>
            <a:spLocks noGrp="1"/>
          </p:cNvSpPr>
          <p:nvPr>
            <p:ph type="sldNum" sz="quarter" idx="12"/>
          </p:nvPr>
        </p:nvSpPr>
        <p:spPr/>
        <p:txBody>
          <a:bodyPr/>
          <a:lstStyle/>
          <a:p>
            <a:fld id="{71B073CA-E1DB-6646-8627-B9A066EC1A46}" type="slidenum">
              <a:rPr lang="en-US" smtClean="0"/>
              <a:t>6</a:t>
            </a:fld>
            <a:endParaRPr lang="en-US"/>
          </a:p>
        </p:txBody>
      </p:sp>
      <p:sp>
        <p:nvSpPr>
          <p:cNvPr id="4" name="Title 3">
            <a:extLst>
              <a:ext uri="{FF2B5EF4-FFF2-40B4-BE49-F238E27FC236}">
                <a16:creationId xmlns:a16="http://schemas.microsoft.com/office/drawing/2014/main" id="{B524150D-F2C8-DECE-BDA0-969DB5EC02DB}"/>
              </a:ext>
            </a:extLst>
          </p:cNvPr>
          <p:cNvSpPr>
            <a:spLocks noGrp="1"/>
          </p:cNvSpPr>
          <p:nvPr>
            <p:ph type="title"/>
          </p:nvPr>
        </p:nvSpPr>
        <p:spPr/>
        <p:txBody>
          <a:bodyPr/>
          <a:lstStyle/>
          <a:p>
            <a:r>
              <a:rPr lang="en-US" dirty="0"/>
              <a:t>ABC 10</a:t>
            </a:r>
          </a:p>
        </p:txBody>
      </p:sp>
      <p:sp>
        <p:nvSpPr>
          <p:cNvPr id="5" name="Text Placeholder 4">
            <a:extLst>
              <a:ext uri="{FF2B5EF4-FFF2-40B4-BE49-F238E27FC236}">
                <a16:creationId xmlns:a16="http://schemas.microsoft.com/office/drawing/2014/main" id="{F8B720BA-BB95-DAEF-0C5E-88FDDCBA1CCD}"/>
              </a:ext>
            </a:extLst>
          </p:cNvPr>
          <p:cNvSpPr>
            <a:spLocks noGrp="1"/>
          </p:cNvSpPr>
          <p:nvPr>
            <p:ph type="body" sz="half" idx="2"/>
          </p:nvPr>
        </p:nvSpPr>
        <p:spPr>
          <a:xfrm>
            <a:off x="487780" y="2298153"/>
            <a:ext cx="4099459" cy="3999321"/>
          </a:xfrm>
        </p:spPr>
        <p:txBody>
          <a:bodyPr>
            <a:normAutofit/>
          </a:bodyPr>
          <a:lstStyle/>
          <a:p>
            <a:r>
              <a:rPr lang="en-US" sz="2000" b="1" dirty="0"/>
              <a:t>November 15</a:t>
            </a:r>
          </a:p>
          <a:p>
            <a:r>
              <a:rPr lang="en-US" sz="2000" dirty="0">
                <a:effectLst/>
              </a:rPr>
              <a:t>Fire Crews use Heli-Hydrant for its First Time to Flight Garden Fire</a:t>
            </a:r>
          </a:p>
          <a:p>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7" name="Picture 6">
            <a:hlinkClick r:id="rId3"/>
            <a:extLst>
              <a:ext uri="{FF2B5EF4-FFF2-40B4-BE49-F238E27FC236}">
                <a16:creationId xmlns:a16="http://schemas.microsoft.com/office/drawing/2014/main" id="{B1FED2CD-C191-53EC-8B43-799AE255641F}"/>
              </a:ext>
            </a:extLst>
          </p:cNvPr>
          <p:cNvPicPr>
            <a:picLocks noChangeAspect="1"/>
          </p:cNvPicPr>
          <p:nvPr/>
        </p:nvPicPr>
        <p:blipFill>
          <a:blip r:embed="rId4"/>
          <a:srcRect/>
          <a:stretch/>
        </p:blipFill>
        <p:spPr>
          <a:xfrm>
            <a:off x="5556977" y="1809724"/>
            <a:ext cx="6042273" cy="3506930"/>
          </a:xfrm>
          <a:prstGeom prst="rect">
            <a:avLst/>
          </a:prstGeom>
        </p:spPr>
      </p:pic>
      <p:pic>
        <p:nvPicPr>
          <p:cNvPr id="9" name="Picture 8">
            <a:extLst>
              <a:ext uri="{FF2B5EF4-FFF2-40B4-BE49-F238E27FC236}">
                <a16:creationId xmlns:a16="http://schemas.microsoft.com/office/drawing/2014/main" id="{93518D46-1794-6547-6342-066E59AC6843}"/>
              </a:ext>
            </a:extLst>
          </p:cNvPr>
          <p:cNvPicPr>
            <a:picLocks noChangeAspect="1"/>
          </p:cNvPicPr>
          <p:nvPr/>
        </p:nvPicPr>
        <p:blipFill>
          <a:blip r:embed="rId5"/>
          <a:srcRect l="8005" t="1120" r="2638" b="11247"/>
          <a:stretch/>
        </p:blipFill>
        <p:spPr>
          <a:xfrm>
            <a:off x="2194560" y="4311721"/>
            <a:ext cx="3592285" cy="2044629"/>
          </a:xfrm>
          <a:prstGeom prst="rect">
            <a:avLst/>
          </a:prstGeom>
        </p:spPr>
      </p:pic>
      <p:pic>
        <p:nvPicPr>
          <p:cNvPr id="11" name="Picture 10">
            <a:hlinkClick r:id="rId6"/>
            <a:extLst>
              <a:ext uri="{FF2B5EF4-FFF2-40B4-BE49-F238E27FC236}">
                <a16:creationId xmlns:a16="http://schemas.microsoft.com/office/drawing/2014/main" id="{DBB71AB5-BFA1-E455-5FD9-E26836212BE0}"/>
              </a:ext>
            </a:extLst>
          </p:cNvPr>
          <p:cNvPicPr>
            <a:picLocks noChangeAspect="1"/>
          </p:cNvPicPr>
          <p:nvPr/>
        </p:nvPicPr>
        <p:blipFill>
          <a:blip r:embed="rId7"/>
          <a:srcRect/>
          <a:stretch/>
        </p:blipFill>
        <p:spPr>
          <a:xfrm>
            <a:off x="7355915" y="648076"/>
            <a:ext cx="2177083" cy="924515"/>
          </a:xfrm>
          <a:prstGeom prst="rect">
            <a:avLst/>
          </a:prstGeom>
        </p:spPr>
      </p:pic>
    </p:spTree>
    <p:extLst>
      <p:ext uri="{BB962C8B-B14F-4D97-AF65-F5344CB8AC3E}">
        <p14:creationId xmlns:p14="http://schemas.microsoft.com/office/powerpoint/2010/main" val="271934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A84F-9D91-37A2-5694-7A83A496EAE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AD2AFC-0139-C27D-94A2-129911C5DF78}"/>
              </a:ext>
            </a:extLst>
          </p:cNvPr>
          <p:cNvSpPr>
            <a:spLocks noGrp="1"/>
          </p:cNvSpPr>
          <p:nvPr>
            <p:ph type="sldNum" sz="quarter" idx="12"/>
          </p:nvPr>
        </p:nvSpPr>
        <p:spPr/>
        <p:txBody>
          <a:bodyPr/>
          <a:lstStyle/>
          <a:p>
            <a:fld id="{71B073CA-E1DB-6646-8627-B9A066EC1A46}" type="slidenum">
              <a:rPr lang="en-US" smtClean="0"/>
              <a:t>7</a:t>
            </a:fld>
            <a:endParaRPr lang="en-US"/>
          </a:p>
        </p:txBody>
      </p:sp>
      <p:sp>
        <p:nvSpPr>
          <p:cNvPr id="4" name="Title 3">
            <a:extLst>
              <a:ext uri="{FF2B5EF4-FFF2-40B4-BE49-F238E27FC236}">
                <a16:creationId xmlns:a16="http://schemas.microsoft.com/office/drawing/2014/main" id="{E5DA0B3A-15DE-A0CE-F1CE-0C41076819C1}"/>
              </a:ext>
            </a:extLst>
          </p:cNvPr>
          <p:cNvSpPr>
            <a:spLocks noGrp="1"/>
          </p:cNvSpPr>
          <p:nvPr>
            <p:ph type="title"/>
          </p:nvPr>
        </p:nvSpPr>
        <p:spPr/>
        <p:txBody>
          <a:bodyPr/>
          <a:lstStyle/>
          <a:p>
            <a:r>
              <a:rPr lang="en-US" dirty="0"/>
              <a:t>CBS 8 </a:t>
            </a:r>
          </a:p>
        </p:txBody>
      </p:sp>
      <p:sp>
        <p:nvSpPr>
          <p:cNvPr id="5" name="Text Placeholder 4">
            <a:extLst>
              <a:ext uri="{FF2B5EF4-FFF2-40B4-BE49-F238E27FC236}">
                <a16:creationId xmlns:a16="http://schemas.microsoft.com/office/drawing/2014/main" id="{43155F0A-696F-253F-30C0-EB6BBA8A6B4F}"/>
              </a:ext>
            </a:extLst>
          </p:cNvPr>
          <p:cNvSpPr>
            <a:spLocks noGrp="1"/>
          </p:cNvSpPr>
          <p:nvPr>
            <p:ph type="body" sz="half" idx="2"/>
          </p:nvPr>
        </p:nvSpPr>
        <p:spPr>
          <a:xfrm>
            <a:off x="487780" y="2298153"/>
            <a:ext cx="4099459" cy="3999321"/>
          </a:xfrm>
        </p:spPr>
        <p:txBody>
          <a:bodyPr>
            <a:normAutofit/>
          </a:bodyPr>
          <a:lstStyle/>
          <a:p>
            <a:r>
              <a:rPr lang="en-US" sz="2000" b="1" dirty="0"/>
              <a:t>November 13</a:t>
            </a:r>
          </a:p>
          <a:p>
            <a:r>
              <a:rPr lang="en-US" sz="2000" dirty="0">
                <a:effectLst/>
              </a:rPr>
              <a:t>New Water Tank Helps Prevent Disaster in Fallbrook Wildfire</a:t>
            </a:r>
          </a:p>
          <a:p>
            <a:r>
              <a:rPr lang="en-US" sz="2000" dirty="0"/>
              <a:t>Interview with Fire Captains </a:t>
            </a:r>
            <a:br>
              <a:rPr lang="en-US" sz="2000" dirty="0"/>
            </a:br>
            <a:r>
              <a:rPr lang="en-US" sz="2000" dirty="0"/>
              <a:t>and General Manager</a:t>
            </a:r>
            <a:endParaRPr lang="en-US" sz="2000" dirty="0">
              <a:effectLst/>
            </a:endParaRPr>
          </a:p>
          <a:p>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7" name="Picture 6" descr="A picture containing mountain, outdoor, sky, hill&#10;&#10;Description automatically generated">
            <a:hlinkClick r:id="rId3"/>
            <a:extLst>
              <a:ext uri="{FF2B5EF4-FFF2-40B4-BE49-F238E27FC236}">
                <a16:creationId xmlns:a16="http://schemas.microsoft.com/office/drawing/2014/main" id="{3341E105-6D52-A6D3-5D23-272FA405C4A5}"/>
              </a:ext>
            </a:extLst>
          </p:cNvPr>
          <p:cNvPicPr>
            <a:picLocks noChangeAspect="1"/>
          </p:cNvPicPr>
          <p:nvPr/>
        </p:nvPicPr>
        <p:blipFill>
          <a:blip r:embed="rId4"/>
          <a:stretch>
            <a:fillRect/>
          </a:stretch>
        </p:blipFill>
        <p:spPr>
          <a:xfrm>
            <a:off x="5452008" y="1809724"/>
            <a:ext cx="6252212" cy="3506930"/>
          </a:xfrm>
          <a:prstGeom prst="rect">
            <a:avLst/>
          </a:prstGeom>
        </p:spPr>
      </p:pic>
      <p:pic>
        <p:nvPicPr>
          <p:cNvPr id="9" name="Picture 8" descr="A person standing in front of a building&#10;&#10;Description automatically generated with low confidence">
            <a:extLst>
              <a:ext uri="{FF2B5EF4-FFF2-40B4-BE49-F238E27FC236}">
                <a16:creationId xmlns:a16="http://schemas.microsoft.com/office/drawing/2014/main" id="{5439601D-CB75-C881-A32E-B5826DD21DF7}"/>
              </a:ext>
            </a:extLst>
          </p:cNvPr>
          <p:cNvPicPr>
            <a:picLocks noChangeAspect="1"/>
          </p:cNvPicPr>
          <p:nvPr/>
        </p:nvPicPr>
        <p:blipFill>
          <a:blip r:embed="rId5"/>
          <a:srcRect l="14528" r="14417"/>
          <a:stretch/>
        </p:blipFill>
        <p:spPr>
          <a:xfrm>
            <a:off x="3367845" y="3964285"/>
            <a:ext cx="2728155" cy="2333189"/>
          </a:xfrm>
          <a:prstGeom prst="rect">
            <a:avLst/>
          </a:prstGeom>
        </p:spPr>
      </p:pic>
      <p:pic>
        <p:nvPicPr>
          <p:cNvPr id="11" name="Picture 10" descr="Icon&#10;&#10;Description automatically generated with low confidence">
            <a:hlinkClick r:id="rId3"/>
            <a:extLst>
              <a:ext uri="{FF2B5EF4-FFF2-40B4-BE49-F238E27FC236}">
                <a16:creationId xmlns:a16="http://schemas.microsoft.com/office/drawing/2014/main" id="{9A9C726F-92EB-24A6-4746-6D1E2C618596}"/>
              </a:ext>
            </a:extLst>
          </p:cNvPr>
          <p:cNvPicPr>
            <a:picLocks noChangeAspect="1"/>
          </p:cNvPicPr>
          <p:nvPr/>
        </p:nvPicPr>
        <p:blipFill>
          <a:blip r:embed="rId6"/>
          <a:stretch>
            <a:fillRect/>
          </a:stretch>
        </p:blipFill>
        <p:spPr>
          <a:xfrm>
            <a:off x="7245721" y="648076"/>
            <a:ext cx="2397471" cy="924515"/>
          </a:xfrm>
          <a:prstGeom prst="rect">
            <a:avLst/>
          </a:prstGeom>
        </p:spPr>
      </p:pic>
    </p:spTree>
    <p:extLst>
      <p:ext uri="{BB962C8B-B14F-4D97-AF65-F5344CB8AC3E}">
        <p14:creationId xmlns:p14="http://schemas.microsoft.com/office/powerpoint/2010/main" val="4156515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8</a:t>
            </a:fld>
            <a:endParaRPr lang="en-US"/>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502418" y="2357029"/>
            <a:ext cx="4099459" cy="3999321"/>
          </a:xfrm>
        </p:spPr>
        <p:txBody>
          <a:bodyPr>
            <a:normAutofit/>
          </a:bodyPr>
          <a:lstStyle/>
          <a:p>
            <a:r>
              <a:rPr lang="en-US" sz="2000" b="1" dirty="0"/>
              <a:t>November 7</a:t>
            </a:r>
          </a:p>
          <a:p>
            <a:r>
              <a:rPr lang="en-US" sz="2000" dirty="0">
                <a:effectLst/>
              </a:rPr>
              <a:t>Rainbow Municipal Water District Completes Historic Detachment from San Diego County Water Authority</a:t>
            </a:r>
          </a:p>
          <a:p>
            <a:endParaRPr lang="en-US" sz="2000" dirty="0">
              <a:effectLst/>
            </a:endParaRPr>
          </a:p>
          <a:p>
            <a:pPr marL="342900" indent="-342900">
              <a:buFont typeface="Arial" panose="020B0604020202020204" pitchFamily="34" charset="0"/>
              <a:buChar char="•"/>
            </a:pPr>
            <a:endParaRPr lang="en-US" sz="2000" dirty="0"/>
          </a:p>
        </p:txBody>
      </p:sp>
      <p:sp>
        <p:nvSpPr>
          <p:cNvPr id="12" name="Rectangle 11">
            <a:extLst>
              <a:ext uri="{FF2B5EF4-FFF2-40B4-BE49-F238E27FC236}">
                <a16:creationId xmlns:a16="http://schemas.microsoft.com/office/drawing/2014/main" id="{1847CFCC-5AC5-FA4E-D188-47144359436F}"/>
              </a:ext>
            </a:extLst>
          </p:cNvPr>
          <p:cNvSpPr/>
          <p:nvPr/>
        </p:nvSpPr>
        <p:spPr>
          <a:xfrm>
            <a:off x="5207104" y="4427837"/>
            <a:ext cx="2664150" cy="20490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10;&#10;Description automatically generated">
            <a:extLst>
              <a:ext uri="{FF2B5EF4-FFF2-40B4-BE49-F238E27FC236}">
                <a16:creationId xmlns:a16="http://schemas.microsoft.com/office/drawing/2014/main" id="{2F35FBD7-9EAD-8BEB-A07A-7E8E25F0A664}"/>
              </a:ext>
            </a:extLst>
          </p:cNvPr>
          <p:cNvPicPr>
            <a:picLocks noChangeAspect="1"/>
          </p:cNvPicPr>
          <p:nvPr/>
        </p:nvPicPr>
        <p:blipFill>
          <a:blip r:embed="rId3"/>
          <a:stretch>
            <a:fillRect/>
          </a:stretch>
        </p:blipFill>
        <p:spPr>
          <a:xfrm>
            <a:off x="7871254" y="2226399"/>
            <a:ext cx="3225800" cy="2405202"/>
          </a:xfrm>
          <a:prstGeom prst="rect">
            <a:avLst/>
          </a:prstGeom>
        </p:spPr>
      </p:pic>
      <p:sp>
        <p:nvSpPr>
          <p:cNvPr id="9" name="TextBox 8">
            <a:extLst>
              <a:ext uri="{FF2B5EF4-FFF2-40B4-BE49-F238E27FC236}">
                <a16:creationId xmlns:a16="http://schemas.microsoft.com/office/drawing/2014/main" id="{EC0B6330-AFA4-25FA-7B61-00C29EED3E94}"/>
              </a:ext>
            </a:extLst>
          </p:cNvPr>
          <p:cNvSpPr txBox="1"/>
          <p:nvPr/>
        </p:nvSpPr>
        <p:spPr>
          <a:xfrm>
            <a:off x="5704331" y="1355046"/>
            <a:ext cx="5189411" cy="646331"/>
          </a:xfrm>
          <a:prstGeom prst="rect">
            <a:avLst/>
          </a:prstGeom>
          <a:noFill/>
        </p:spPr>
        <p:txBody>
          <a:bodyPr wrap="square">
            <a:spAutoFit/>
          </a:bodyPr>
          <a:lstStyle/>
          <a:p>
            <a:r>
              <a:rPr lang="en-US" sz="1800" dirty="0">
                <a:effectLst/>
              </a:rPr>
              <a:t>Rainbow Municipal Water District Completes Historic Detachment from San Diego County Water Authority</a:t>
            </a:r>
          </a:p>
        </p:txBody>
      </p:sp>
      <p:sp>
        <p:nvSpPr>
          <p:cNvPr id="14" name="TextBox 13">
            <a:extLst>
              <a:ext uri="{FF2B5EF4-FFF2-40B4-BE49-F238E27FC236}">
                <a16:creationId xmlns:a16="http://schemas.microsoft.com/office/drawing/2014/main" id="{181B715B-54D3-BDC5-0900-1B9FCC2B44E9}"/>
              </a:ext>
            </a:extLst>
          </p:cNvPr>
          <p:cNvSpPr txBox="1"/>
          <p:nvPr/>
        </p:nvSpPr>
        <p:spPr>
          <a:xfrm>
            <a:off x="5704331" y="2159376"/>
            <a:ext cx="2166923" cy="3970318"/>
          </a:xfrm>
          <a:prstGeom prst="rect">
            <a:avLst/>
          </a:prstGeom>
          <a:noFill/>
        </p:spPr>
        <p:txBody>
          <a:bodyPr wrap="square">
            <a:spAutoFit/>
          </a:bodyPr>
          <a:lstStyle/>
          <a:p>
            <a:pPr algn="l" fontAlgn="base"/>
            <a:r>
              <a:rPr lang="en-US" sz="900" b="0" i="0" dirty="0">
                <a:solidFill>
                  <a:srgbClr val="5C5C5C"/>
                </a:solidFill>
                <a:effectLst/>
                <a:latin typeface="Open Sans" panose="020B0606030504020204" pitchFamily="34" charset="0"/>
              </a:rPr>
              <a:t>FALLBROOK, CA- Rainbow Municipal Water District (Rainbow Water) has finalized its detachment from the San Diego County Water Authority (SDCWA), marking a significant step in its commitment to securing cost-effective and reliable water supplies for its customers. On Wednesday, October 30, Rainbow Water made a $3.2 million exit fee payment to SDCWA, the last requirement by the Local Agency Formation Commission (LAFCO) to certify Rainbow Water's reorganization.</a:t>
            </a:r>
          </a:p>
          <a:p>
            <a:pPr algn="l" fontAlgn="base"/>
            <a:r>
              <a:rPr lang="en-US" sz="900" b="0" i="0" dirty="0">
                <a:solidFill>
                  <a:srgbClr val="5C5C5C"/>
                </a:solidFill>
                <a:effectLst/>
                <a:latin typeface="Open Sans" panose="020B0606030504020204" pitchFamily="34" charset="0"/>
              </a:rPr>
              <a:t>Effective November 1, Rainbow Water will purchase treated water from the Eastern Municipal Water District (EMWD), shielding Rainbow Water's customers from the looming SDCWA rate hikes of 14% in 2025 and an additional 16% proposed in 2026. New development projects in the Rainbow Water service area will also benefit, with capacity fees set to decrease by 31-48% from current levels, reflecting the elimination of previous SDCWA-imposed charges.</a:t>
            </a:r>
          </a:p>
          <a:p>
            <a:pPr algn="l" fontAlgn="base"/>
            <a:r>
              <a:rPr lang="en-US" sz="900" b="0" i="0" dirty="0">
                <a:solidFill>
                  <a:srgbClr val="5C5C5C"/>
                </a:solidFill>
                <a:effectLst/>
                <a:latin typeface="Open Sans" panose="020B0606030504020204" pitchFamily="34" charset="0"/>
              </a:rPr>
              <a:t>Rainbow Water and the neighboring.</a:t>
            </a:r>
          </a:p>
        </p:txBody>
      </p:sp>
      <p:sp>
        <p:nvSpPr>
          <p:cNvPr id="16" name="TextBox 15">
            <a:extLst>
              <a:ext uri="{FF2B5EF4-FFF2-40B4-BE49-F238E27FC236}">
                <a16:creationId xmlns:a16="http://schemas.microsoft.com/office/drawing/2014/main" id="{36C909B9-1F0D-38FD-099D-BA48E05EE5EF}"/>
              </a:ext>
            </a:extLst>
          </p:cNvPr>
          <p:cNvSpPr txBox="1"/>
          <p:nvPr/>
        </p:nvSpPr>
        <p:spPr>
          <a:xfrm>
            <a:off x="7871254" y="4906865"/>
            <a:ext cx="3225800" cy="1200329"/>
          </a:xfrm>
          <a:prstGeom prst="rect">
            <a:avLst/>
          </a:prstGeom>
          <a:noFill/>
        </p:spPr>
        <p:txBody>
          <a:bodyPr wrap="square">
            <a:spAutoFit/>
          </a:bodyPr>
          <a:lstStyle/>
          <a:p>
            <a:pPr algn="l" fontAlgn="base"/>
            <a:r>
              <a:rPr lang="en-US" sz="900" b="0" i="0" dirty="0">
                <a:solidFill>
                  <a:srgbClr val="5C5C5C"/>
                </a:solidFill>
                <a:effectLst/>
                <a:latin typeface="Open Sans" panose="020B0606030504020204" pitchFamily="34" charset="0"/>
              </a:rPr>
              <a:t>Fallbrook Public Utility District (FPUD) sought this departure to protect the community from unsustainable wholesale water rate increases that have hit the agricultural sector hard. Over the past decade, agricultural sales dropped by nearly 9,000 acre-feet annually in Rainbow Water's service area alone, significantly impacting water sales revenue to the District, which impacts all customers.</a:t>
            </a:r>
          </a:p>
        </p:txBody>
      </p:sp>
      <p:sp>
        <p:nvSpPr>
          <p:cNvPr id="17" name="Rectangle 16">
            <a:extLst>
              <a:ext uri="{FF2B5EF4-FFF2-40B4-BE49-F238E27FC236}">
                <a16:creationId xmlns:a16="http://schemas.microsoft.com/office/drawing/2014/main" id="{6BBE5F6F-C9A8-E827-5668-DEDB1FE34890}"/>
              </a:ext>
            </a:extLst>
          </p:cNvPr>
          <p:cNvSpPr/>
          <p:nvPr/>
        </p:nvSpPr>
        <p:spPr>
          <a:xfrm>
            <a:off x="5558971" y="1183529"/>
            <a:ext cx="5929640" cy="5123543"/>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and white sign&#10;&#10;Description automatically generated with low confidence">
            <a:extLst>
              <a:ext uri="{FF2B5EF4-FFF2-40B4-BE49-F238E27FC236}">
                <a16:creationId xmlns:a16="http://schemas.microsoft.com/office/drawing/2014/main" id="{16FC7278-FD8F-D718-3E71-F1648B43EE61}"/>
              </a:ext>
            </a:extLst>
          </p:cNvPr>
          <p:cNvPicPr>
            <a:picLocks noChangeAspect="1"/>
          </p:cNvPicPr>
          <p:nvPr/>
        </p:nvPicPr>
        <p:blipFill>
          <a:blip r:embed="rId4"/>
          <a:stretch>
            <a:fillRect/>
          </a:stretch>
        </p:blipFill>
        <p:spPr>
          <a:xfrm>
            <a:off x="6914501" y="485225"/>
            <a:ext cx="3218579" cy="535563"/>
          </a:xfrm>
          <a:prstGeom prst="rect">
            <a:avLst/>
          </a:prstGeom>
        </p:spPr>
      </p:pic>
    </p:spTree>
    <p:extLst>
      <p:ext uri="{BB962C8B-B14F-4D97-AF65-F5344CB8AC3E}">
        <p14:creationId xmlns:p14="http://schemas.microsoft.com/office/powerpoint/2010/main" val="2872853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1483</TotalTime>
  <Words>637</Words>
  <Application>Microsoft Macintosh PowerPoint</Application>
  <PresentationFormat>Widescreen</PresentationFormat>
  <Paragraphs>98</Paragraphs>
  <Slides>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Helvetica</vt:lpstr>
      <vt:lpstr>Open Sans</vt:lpstr>
      <vt:lpstr>proximanova</vt:lpstr>
      <vt:lpstr>RM Connect</vt:lpstr>
      <vt:lpstr>Office Theme</vt:lpstr>
      <vt:lpstr>Communications &amp; Customer Service </vt:lpstr>
      <vt:lpstr>CropSWAP Program</vt:lpstr>
      <vt:lpstr>Total Applications by Project Type</vt:lpstr>
      <vt:lpstr>Discussion</vt:lpstr>
      <vt:lpstr>Newsletter Review</vt:lpstr>
      <vt:lpstr>North County Water Agency Calendar</vt:lpstr>
      <vt:lpstr>ABC 10</vt:lpstr>
      <vt:lpstr>CBS 8 </vt:lpstr>
      <vt:lpstr>Village News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Weber</dc:creator>
  <cp:lastModifiedBy>Amanda Weber</cp:lastModifiedBy>
  <cp:revision>4</cp:revision>
  <dcterms:created xsi:type="dcterms:W3CDTF">2023-11-21T00:51:32Z</dcterms:created>
  <dcterms:modified xsi:type="dcterms:W3CDTF">2024-11-19T22:43:22Z</dcterms:modified>
</cp:coreProperties>
</file>