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66" r:id="rId2"/>
    <p:sldId id="268" r:id="rId3"/>
    <p:sldId id="332" r:id="rId4"/>
    <p:sldId id="324" r:id="rId5"/>
    <p:sldId id="333" r:id="rId6"/>
    <p:sldId id="334" r:id="rId7"/>
    <p:sldId id="329" r:id="rId8"/>
    <p:sldId id="265" r:id="rId9"/>
    <p:sldId id="277" r:id="rId10"/>
    <p:sldId id="279" r:id="rId11"/>
    <p:sldId id="278" r:id="rId12"/>
    <p:sldId id="276" r:id="rId13"/>
    <p:sldId id="275" r:id="rId14"/>
    <p:sldId id="274" r:id="rId15"/>
    <p:sldId id="281" r:id="rId16"/>
    <p:sldId id="330" r:id="rId17"/>
    <p:sldId id="335" r:id="rId18"/>
    <p:sldId id="326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512" userDrawn="1">
          <p15:clr>
            <a:srgbClr val="A4A3A4"/>
          </p15:clr>
        </p15:guide>
        <p15:guide id="2" orient="horz" pos="1056" userDrawn="1">
          <p15:clr>
            <a:srgbClr val="A4A3A4"/>
          </p15:clr>
        </p15:guide>
        <p15:guide id="3" pos="15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F57"/>
    <a:srgbClr val="204C90"/>
    <a:srgbClr val="FFA500"/>
    <a:srgbClr val="5198B2"/>
    <a:srgbClr val="008BCA"/>
    <a:srgbClr val="FF6347"/>
    <a:srgbClr val="FF7F50"/>
    <a:srgbClr val="FF8C00"/>
    <a:srgbClr val="F0750F"/>
    <a:srgbClr val="F48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61" autoAdjust="0"/>
    <p:restoredTop sz="83699" autoAdjust="0"/>
  </p:normalViewPr>
  <p:slideViewPr>
    <p:cSldViewPr snapToGrid="0" snapToObjects="1">
      <p:cViewPr varScale="1">
        <p:scale>
          <a:sx n="105" d="100"/>
          <a:sy n="105" d="100"/>
        </p:scale>
        <p:origin x="760" y="192"/>
      </p:cViewPr>
      <p:guideLst>
        <p:guide pos="7512"/>
        <p:guide orient="horz" pos="1056"/>
        <p:guide pos="1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r">
              <a:defRPr sz="1300"/>
            </a:lvl1pPr>
          </a:lstStyle>
          <a:p>
            <a:fld id="{00FB06EA-7953-A54E-B8D0-B0A64666E685}" type="datetimeFigureOut">
              <a:rPr lang="en-US" smtClean="0"/>
              <a:t>1/28/25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1" rIns="93161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1" tIns="46581" rIns="93161" bIns="46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r">
              <a:defRPr sz="1300"/>
            </a:lvl1pPr>
          </a:lstStyle>
          <a:p>
            <a:fld id="{DEE8C93F-5E48-3A40-A373-49DEB47668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3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2DD16-F7BB-3BAD-2F90-8BB717D8B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E3337-34C1-ADA8-E58C-66443007F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CDD64F-BA33-67BB-7842-D918F62DA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D354B-D683-8083-E20B-EDF9100355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65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3B702-4F7D-AB5A-7C29-12AAD5EFD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DDBE7-C32E-D62C-55FA-BACA064BC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DD3D2C-0A80-2167-7A0D-1FB0EB161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09DD5-0A68-E073-8997-0EB0B4E86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8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FFA4B-4AFD-EC2B-7E9F-1B3D098C5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E7C87-5F06-6C52-295A-158B530A7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4F317-1428-B77E-E50B-A656F8432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CD000-4A2A-BB7E-3FA9-8225D0BD5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41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95A5-4135-286D-CB9A-31BF878DF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8C801-4606-9FF1-91C5-F0B25BE74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290F0A-66D7-F80D-44A4-537263BBF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660DD-85DF-4D60-F54B-B0EB557DC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4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7000"/>
          </a:blip>
          <a:srcRect t="7755" b="7755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A0CBCF-7854-6542-0FEB-1BB97A7E8F6E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41000"/>
                </a:srgbClr>
              </a:gs>
              <a:gs pos="61000">
                <a:srgbClr val="0665AF">
                  <a:alpha val="64972"/>
                </a:srgbClr>
              </a:gs>
              <a:gs pos="100000">
                <a:srgbClr val="1B2E5C">
                  <a:alpha val="41491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89047D8-395E-22B3-5B8D-ACC75196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0665AF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3DF90-7B02-FD9C-9162-FBABEDF98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5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025B-8588-0AB1-A167-FD559DD9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B89DEA9-E190-7E58-F30E-46A3B8EF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81D5FB-0636-EE08-98CA-6A577CB6B17D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C2A62B-146C-DBD8-89D3-04E02A793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2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1B1415-EC45-4932-E61D-D0A546C5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783447-78D3-23DB-9318-D64AA102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C53C8-8B0D-6943-2319-FC29B830A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541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2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8206-94BC-6736-1846-2346FBCDB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8929C-EBA5-AC13-E4E6-7BD423D56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196BCC-145B-EB8B-F2E6-101C9CCD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02814-E549-7C1D-9786-824D65F6ADC6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A038F7-A184-42E4-B99F-AAC5C101F769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2D0B27-8615-550D-7CC2-D3D13C86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1A6A7B-DCBA-A1F3-A9F6-A74DD67A7F29}"/>
              </a:ext>
            </a:extLst>
          </p:cNvPr>
          <p:cNvCxnSpPr>
            <a:cxnSpLocks/>
          </p:cNvCxnSpPr>
          <p:nvPr userDrawn="1"/>
        </p:nvCxnSpPr>
        <p:spPr>
          <a:xfrm>
            <a:off x="663136" y="1380289"/>
            <a:ext cx="10690664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E3BF9F1-5129-A513-46F6-DD35B5ED5B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5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C010B-BF79-D531-E560-021F231D7B4E}"/>
              </a:ext>
            </a:extLst>
          </p:cNvPr>
          <p:cNvSpPr/>
          <p:nvPr userDrawn="1"/>
        </p:nvSpPr>
        <p:spPr>
          <a:xfrm flipH="1">
            <a:off x="9551770" y="0"/>
            <a:ext cx="2640227" cy="6857999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D667E-09FA-5FC8-6E34-B4FE01D0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33292" y="766118"/>
            <a:ext cx="3744091" cy="49996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3FE7EF-C424-3E4D-5094-D7AC7521EA53}"/>
              </a:ext>
            </a:extLst>
          </p:cNvPr>
          <p:cNvSpPr txBox="1">
            <a:spLocks/>
          </p:cNvSpPr>
          <p:nvPr userDrawn="1"/>
        </p:nvSpPr>
        <p:spPr>
          <a:xfrm>
            <a:off x="453081" y="6309026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1B2E5C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116EFE-5FFA-0A95-F414-783B7F76B0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1754659"/>
            <a:ext cx="5723231" cy="4374291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293A2D-1E11-D9C2-9302-69DE2CE33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4566"/>
            <a:ext cx="5723231" cy="709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44A688-A284-64D5-3038-C270B7D9A97E}"/>
              </a:ext>
            </a:extLst>
          </p:cNvPr>
          <p:cNvCxnSpPr>
            <a:cxnSpLocks/>
          </p:cNvCxnSpPr>
          <p:nvPr userDrawn="1"/>
        </p:nvCxnSpPr>
        <p:spPr>
          <a:xfrm>
            <a:off x="617838" y="1406836"/>
            <a:ext cx="6215454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AE97973-1A03-4FA4-1BDB-17628904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A1ADE4-5944-183E-D440-53D00FD2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E1C36-B18E-C28C-C61D-C1D9514F8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541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66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C010B-BF79-D531-E560-021F231D7B4E}"/>
              </a:ext>
            </a:extLst>
          </p:cNvPr>
          <p:cNvSpPr/>
          <p:nvPr userDrawn="1"/>
        </p:nvSpPr>
        <p:spPr>
          <a:xfrm flipH="1" flipV="1">
            <a:off x="-4" y="-1"/>
            <a:ext cx="2640227" cy="6857999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116EFE-5FFA-0A95-F414-783B7F76B0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198349" y="1754660"/>
            <a:ext cx="8244008" cy="395105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293A2D-1E11-D9C2-9302-69DE2CE33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350" y="684566"/>
            <a:ext cx="8244007" cy="709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03F80E-04D3-206D-A580-D3A4E81DAF1C}"/>
              </a:ext>
            </a:extLst>
          </p:cNvPr>
          <p:cNvCxnSpPr>
            <a:cxnSpLocks/>
          </p:cNvCxnSpPr>
          <p:nvPr userDrawn="1"/>
        </p:nvCxnSpPr>
        <p:spPr>
          <a:xfrm>
            <a:off x="3023286" y="1406836"/>
            <a:ext cx="84190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9095849-EB06-9532-6BCB-6C56E839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5796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E4F3C1-0B42-FAA2-44F9-C32AD9EA472C}"/>
              </a:ext>
            </a:extLst>
          </p:cNvPr>
          <p:cNvSpPr txBox="1">
            <a:spLocks/>
          </p:cNvSpPr>
          <p:nvPr userDrawn="1"/>
        </p:nvSpPr>
        <p:spPr>
          <a:xfrm>
            <a:off x="11252968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BE3CF6-AF7A-F8EC-1E9B-69CF34054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3913" y="5705716"/>
            <a:ext cx="1484609" cy="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96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 flipV="1">
            <a:off x="6977449" y="0"/>
            <a:ext cx="5214551" cy="6858000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5649" y="670376"/>
            <a:ext cx="3770870" cy="143027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A59EC3-17E0-4C99-CDF5-14265E5612F6}"/>
              </a:ext>
            </a:extLst>
          </p:cNvPr>
          <p:cNvCxnSpPr>
            <a:cxnSpLocks/>
          </p:cNvCxnSpPr>
          <p:nvPr userDrawn="1"/>
        </p:nvCxnSpPr>
        <p:spPr>
          <a:xfrm>
            <a:off x="7562335" y="2100649"/>
            <a:ext cx="4629665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F300342-CB38-D79B-1D24-9BEFCEB59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5649" y="2350894"/>
            <a:ext cx="3875856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EAAE02F-4F7C-1F3C-8C7C-3E686136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B35650-30E8-4F69-504B-231E94034CF7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1EB28D-004E-570D-A6BD-A94C35227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39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 flipV="1">
            <a:off x="0" y="0"/>
            <a:ext cx="5214551" cy="6858000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3770870" cy="143027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0D5D25-2ED3-5ABA-9F42-4C184977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967" y="2350894"/>
            <a:ext cx="3770870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D11F87-0959-885A-A0A1-0F567FE1FA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756563" y="670376"/>
            <a:ext cx="5685793" cy="511258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5D0A84-98BB-98CD-27CD-48F60CD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5796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D02D51-732E-D187-51E1-A1D700EE9201}"/>
              </a:ext>
            </a:extLst>
          </p:cNvPr>
          <p:cNvSpPr txBox="1">
            <a:spLocks/>
          </p:cNvSpPr>
          <p:nvPr userDrawn="1"/>
        </p:nvSpPr>
        <p:spPr>
          <a:xfrm>
            <a:off x="11252968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0093C-1DAD-EE50-76F3-D12C4305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3913" y="5705716"/>
            <a:ext cx="1484609" cy="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 flipV="1">
            <a:off x="0" y="0"/>
            <a:ext cx="7010400" cy="6858000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5536096" cy="143027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0D5D25-2ED3-5ABA-9F42-4C184977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966" y="2350894"/>
            <a:ext cx="5528329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D11F87-0959-885A-A0A1-0F567FE1FA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48600" y="670376"/>
            <a:ext cx="3593756" cy="511258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5D0A84-98BB-98CD-27CD-48F60CD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5796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D02D51-732E-D187-51E1-A1D700EE9201}"/>
              </a:ext>
            </a:extLst>
          </p:cNvPr>
          <p:cNvSpPr txBox="1">
            <a:spLocks/>
          </p:cNvSpPr>
          <p:nvPr userDrawn="1"/>
        </p:nvSpPr>
        <p:spPr>
          <a:xfrm>
            <a:off x="11252968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0093C-1DAD-EE50-76F3-D12C4305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3913" y="5705716"/>
            <a:ext cx="1484609" cy="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5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A038F7-A184-42E4-B99F-AAC5C101F769}"/>
              </a:ext>
            </a:extLst>
          </p:cNvPr>
          <p:cNvSpPr/>
          <p:nvPr userDrawn="1"/>
        </p:nvSpPr>
        <p:spPr>
          <a:xfrm>
            <a:off x="0" y="-1"/>
            <a:ext cx="12204357" cy="3076833"/>
          </a:xfrm>
          <a:prstGeom prst="rect">
            <a:avLst/>
          </a:prstGeom>
          <a:gradFill>
            <a:gsLst>
              <a:gs pos="21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0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8206-94BC-6736-1846-2346FBCDBE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429000"/>
            <a:ext cx="10515600" cy="2321870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2D0B27-8615-550D-7CC2-D3D13C868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5"/>
            <a:ext cx="5257800" cy="176390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B2E5C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E5BBA7-71CA-E140-DB09-A7C0DA27E37A}"/>
              </a:ext>
            </a:extLst>
          </p:cNvPr>
          <p:cNvCxnSpPr>
            <a:cxnSpLocks/>
          </p:cNvCxnSpPr>
          <p:nvPr userDrawn="1"/>
        </p:nvCxnSpPr>
        <p:spPr>
          <a:xfrm flipV="1">
            <a:off x="6347244" y="485024"/>
            <a:ext cx="0" cy="2146965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6DB4DD-A8AB-E585-AB72-BE921B50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3961" y="670375"/>
            <a:ext cx="5054381" cy="196161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4227B49-7A11-228F-9968-82B7E4FD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BECFF4-5B26-B77F-F1A6-31B11A160866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B8B62-00C2-B5F2-AAD5-280B36362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8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474270-4917-1FCA-748E-8276ED6CBD95}"/>
              </a:ext>
            </a:extLst>
          </p:cNvPr>
          <p:cNvSpPr/>
          <p:nvPr userDrawn="1"/>
        </p:nvSpPr>
        <p:spPr>
          <a:xfrm flipV="1">
            <a:off x="3855308" y="0"/>
            <a:ext cx="8336692" cy="6858000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96C1412-9532-37E4-314D-004BE048AF37}"/>
              </a:ext>
            </a:extLst>
          </p:cNvPr>
          <p:cNvSpPr txBox="1">
            <a:spLocks/>
          </p:cNvSpPr>
          <p:nvPr userDrawn="1"/>
        </p:nvSpPr>
        <p:spPr>
          <a:xfrm>
            <a:off x="838200" y="619571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D09575E-940F-C6DF-0C12-41496769C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8432" y="670376"/>
            <a:ext cx="6905368" cy="70991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7E5F62-D4F9-9657-A80C-B0C540B1D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2" y="1618735"/>
            <a:ext cx="6905368" cy="4134706"/>
          </a:xfrm>
        </p:spPr>
        <p:txBody>
          <a:bodyPr/>
          <a:lstStyle>
            <a:lvl1pPr>
              <a:buClr>
                <a:srgbClr val="FEC00F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FEC00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EC00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EC00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EC00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4AEC7D-AEEF-3542-7CDE-098DF570159A}"/>
              </a:ext>
            </a:extLst>
          </p:cNvPr>
          <p:cNvCxnSpPr>
            <a:cxnSpLocks/>
          </p:cNvCxnSpPr>
          <p:nvPr userDrawn="1"/>
        </p:nvCxnSpPr>
        <p:spPr>
          <a:xfrm>
            <a:off x="4223951" y="1380289"/>
            <a:ext cx="7366687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A36381-949B-7C4E-BBCC-3E5BEBC6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D4FF2D-7E42-ADF3-D4D5-F906FD3B3A36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472158-B39C-1151-C12E-DEA6A74AA8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7000"/>
          </a:blip>
          <a:srcRect t="7755" b="7755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A0CBCF-7854-6542-0FEB-1BB97A7E8F6E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41000"/>
                </a:srgbClr>
              </a:gs>
              <a:gs pos="61000">
                <a:srgbClr val="0665AF">
                  <a:alpha val="64972"/>
                </a:srgbClr>
              </a:gs>
              <a:gs pos="100000">
                <a:srgbClr val="1B2E5C">
                  <a:alpha val="41491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9465" y="1567208"/>
            <a:ext cx="7733271" cy="2387600"/>
          </a:xfrm>
        </p:spPr>
        <p:txBody>
          <a:bodyPr anchor="b"/>
          <a:lstStyle>
            <a:lvl1pPr algn="ct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2079465" y="4109564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89047D8-395E-22B3-5B8D-ACC75196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0665AF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3DF90-7B02-FD9C-9162-FBABEDF98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10865" y="4385312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5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MWD Cover B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2000">
              <a:srgbClr val="008BCA"/>
            </a:gs>
            <a:gs pos="92000">
              <a:srgbClr val="273F57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B7FF7-D43C-5F48-B889-7F62D9EB1E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1263" y="1524546"/>
            <a:ext cx="6435968" cy="1751501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34F622-ABF3-E540-8BCA-21213C18D565}"/>
              </a:ext>
            </a:extLst>
          </p:cNvPr>
          <p:cNvCxnSpPr>
            <a:cxnSpLocks/>
          </p:cNvCxnSpPr>
          <p:nvPr userDrawn="1"/>
        </p:nvCxnSpPr>
        <p:spPr>
          <a:xfrm>
            <a:off x="5890437" y="4398583"/>
            <a:ext cx="5656793" cy="0"/>
          </a:xfrm>
          <a:prstGeom prst="line">
            <a:avLst/>
          </a:prstGeom>
          <a:ln w="28575">
            <a:solidFill>
              <a:srgbClr val="519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36A5ECC-331E-A846-9B5F-6F7191C377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7538" y="4628732"/>
            <a:ext cx="6119692" cy="439973"/>
          </a:xfrm>
        </p:spPr>
        <p:txBody>
          <a:bodyPr>
            <a:noAutofit/>
          </a:bodyPr>
          <a:lstStyle>
            <a:lvl1pPr marL="0" indent="0" algn="r">
              <a:buNone/>
              <a:defRPr sz="2400" b="0" i="0">
                <a:solidFill>
                  <a:srgbClr val="FFA500"/>
                </a:solidFill>
                <a:latin typeface="Gotham-Book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7050072-469B-3947-8C7E-613E5818C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3943" y="3502004"/>
            <a:ext cx="5983287" cy="719137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Gotham-Medium" pitchFamily="2" charset="0"/>
              </a:defRPr>
            </a:lvl1pPr>
            <a:lvl2pPr marL="457200" indent="0" algn="r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5270721-8054-77DD-357B-296E2CC7C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317500" y="929617"/>
            <a:ext cx="5745038" cy="640080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B063E800-D2B3-1F07-3717-73820BED02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20117"/>
            <a:ext cx="6235700" cy="1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2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MWD Cover C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8000">
              <a:srgbClr val="008BC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B7FF7-D43C-5F48-B889-7F62D9EB1E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1263" y="1524546"/>
            <a:ext cx="6435968" cy="1751501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34F622-ABF3-E540-8BCA-21213C18D565}"/>
              </a:ext>
            </a:extLst>
          </p:cNvPr>
          <p:cNvCxnSpPr>
            <a:cxnSpLocks/>
          </p:cNvCxnSpPr>
          <p:nvPr userDrawn="1"/>
        </p:nvCxnSpPr>
        <p:spPr>
          <a:xfrm>
            <a:off x="5890437" y="4398583"/>
            <a:ext cx="5656793" cy="0"/>
          </a:xfrm>
          <a:prstGeom prst="line">
            <a:avLst/>
          </a:prstGeom>
          <a:ln w="28575">
            <a:solidFill>
              <a:srgbClr val="FFA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36A5ECC-331E-A846-9B5F-6F7191C377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7538" y="4628732"/>
            <a:ext cx="6119692" cy="439973"/>
          </a:xfrm>
        </p:spPr>
        <p:txBody>
          <a:bodyPr>
            <a:noAutofit/>
          </a:bodyPr>
          <a:lstStyle>
            <a:lvl1pPr marL="0" indent="0" algn="r">
              <a:buNone/>
              <a:defRPr sz="2400" b="0" i="0">
                <a:solidFill>
                  <a:srgbClr val="273F57"/>
                </a:solidFill>
                <a:latin typeface="Gotham-Book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7050072-469B-3947-8C7E-613E5818C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3943" y="3502004"/>
            <a:ext cx="5983287" cy="719137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Gotham-Medium" pitchFamily="2" charset="0"/>
              </a:defRPr>
            </a:lvl1pPr>
            <a:lvl2pPr marL="457200" indent="0" algn="r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5270721-8054-77DD-357B-296E2CC7C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317500" y="929617"/>
            <a:ext cx="5745038" cy="640080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B063E800-D2B3-1F07-3717-73820BED02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20117"/>
            <a:ext cx="6235700" cy="1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07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MW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DE7C46-5F6C-BE4C-9160-E5AA39E58EB3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gradFill flip="none" rotWithShape="1">
            <a:gsLst>
              <a:gs pos="0">
                <a:srgbClr val="273F57"/>
              </a:gs>
              <a:gs pos="99000">
                <a:srgbClr val="00517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7BDB-38F3-BA42-A01A-1E8B85BA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8488"/>
            <a:ext cx="10515599" cy="3361038"/>
          </a:xfrm>
        </p:spPr>
        <p:txBody>
          <a:bodyPr/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C7490-995E-6545-B13C-41AB8B0BB249}"/>
              </a:ext>
            </a:extLst>
          </p:cNvPr>
          <p:cNvSpPr/>
          <p:nvPr userDrawn="1"/>
        </p:nvSpPr>
        <p:spPr>
          <a:xfrm>
            <a:off x="0" y="551121"/>
            <a:ext cx="10692713" cy="1111507"/>
          </a:xfrm>
          <a:prstGeom prst="rect">
            <a:avLst/>
          </a:prstGeom>
          <a:gradFill>
            <a:gsLst>
              <a:gs pos="49000">
                <a:srgbClr val="0065B0">
                  <a:alpha val="89000"/>
                </a:srgbClr>
              </a:gs>
              <a:gs pos="99000">
                <a:srgbClr val="2AAABE"/>
              </a:gs>
            </a:gsLst>
            <a:lin ang="4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B8ED3-C7A8-954C-BCC1-D611C1965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6259"/>
            <a:ext cx="9269627" cy="67284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Gotham-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24A0DE-9F6F-454A-988E-A577EED97D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65313"/>
            <a:ext cx="9590903" cy="630237"/>
          </a:xfrm>
        </p:spPr>
        <p:txBody>
          <a:bodyPr/>
          <a:lstStyle>
            <a:lvl1pPr marL="0" indent="0">
              <a:buNone/>
              <a:defRPr b="0" i="0">
                <a:solidFill>
                  <a:srgbClr val="0065B0"/>
                </a:solidFill>
                <a:latin typeface="Gotham-Book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12F318-707E-DD43-B8D3-383B73B8EAE6}"/>
              </a:ext>
            </a:extLst>
          </p:cNvPr>
          <p:cNvCxnSpPr/>
          <p:nvPr userDrawn="1"/>
        </p:nvCxnSpPr>
        <p:spPr>
          <a:xfrm>
            <a:off x="615777" y="2495550"/>
            <a:ext cx="9973962" cy="0"/>
          </a:xfrm>
          <a:prstGeom prst="line">
            <a:avLst/>
          </a:prstGeom>
          <a:ln w="25400">
            <a:solidFill>
              <a:srgbClr val="FFA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E07532D-6A91-2E4D-923A-3008E2559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81800" y="6436254"/>
            <a:ext cx="5274734" cy="421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 spc="100" baseline="0">
                <a:solidFill>
                  <a:schemeClr val="bg1"/>
                </a:solidFill>
                <a:latin typeface="Gotham-Book" pitchFamily="2" charset="0"/>
              </a:defRPr>
            </a:lvl1pPr>
          </a:lstStyle>
          <a:p>
            <a:r>
              <a:rPr lang="en-US" dirty="0"/>
              <a:t>COMMUNICATIONS &amp; CUSTOMER SERVICE COMMITTEE MEETING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EE18118-84DE-9149-A0E8-BA733057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5465" y="6402387"/>
            <a:ext cx="480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Gotham-Book" pitchFamily="2" charset="0"/>
              </a:defRPr>
            </a:lvl1pPr>
          </a:lstStyle>
          <a:p>
            <a:fld id="{BA6ECC40-5687-854F-BF7E-BCFAE62760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949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MW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DE7C46-5F6C-BE4C-9160-E5AA39E58EB3}"/>
              </a:ext>
            </a:extLst>
          </p:cNvPr>
          <p:cNvSpPr/>
          <p:nvPr userDrawn="1"/>
        </p:nvSpPr>
        <p:spPr>
          <a:xfrm>
            <a:off x="0" y="6323656"/>
            <a:ext cx="12192000" cy="546100"/>
          </a:xfrm>
          <a:prstGeom prst="rect">
            <a:avLst/>
          </a:prstGeom>
          <a:gradFill flip="none" rotWithShape="1">
            <a:gsLst>
              <a:gs pos="0">
                <a:srgbClr val="273F57"/>
              </a:gs>
              <a:gs pos="99000">
                <a:srgbClr val="00517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7BDB-38F3-BA42-A01A-1E8B85BA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88292"/>
            <a:ext cx="5006546" cy="3991234"/>
          </a:xfrm>
        </p:spPr>
        <p:txBody>
          <a:bodyPr/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17BB8-214B-2545-B5B9-33AFA6AD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4300" y="6389730"/>
            <a:ext cx="5474388" cy="365125"/>
          </a:xfrm>
        </p:spPr>
        <p:txBody>
          <a:bodyPr/>
          <a:lstStyle>
            <a:lvl1pPr algn="r">
              <a:defRPr b="0" i="0" spc="100" baseline="0">
                <a:solidFill>
                  <a:schemeClr val="bg1"/>
                </a:solidFill>
                <a:latin typeface="Gotham-Book" pitchFamily="2" charset="0"/>
              </a:defRPr>
            </a:lvl1pPr>
          </a:lstStyle>
          <a:p>
            <a:r>
              <a:rPr lang="en-US" dirty="0"/>
              <a:t>COMMUNICATIONS &amp; CUSTOMER SERVICE COMMITTEE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016F-5D7C-154B-A409-026C90B5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6402387"/>
            <a:ext cx="4057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ECC40-5687-854F-BF7E-BCFAE6276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C7490-995E-6545-B13C-41AB8B0BB249}"/>
              </a:ext>
            </a:extLst>
          </p:cNvPr>
          <p:cNvSpPr/>
          <p:nvPr userDrawn="1"/>
        </p:nvSpPr>
        <p:spPr>
          <a:xfrm>
            <a:off x="-16475" y="534344"/>
            <a:ext cx="10692713" cy="1111507"/>
          </a:xfrm>
          <a:prstGeom prst="rect">
            <a:avLst/>
          </a:prstGeom>
          <a:gradFill>
            <a:gsLst>
              <a:gs pos="49000">
                <a:srgbClr val="0065B0">
                  <a:alpha val="89000"/>
                </a:srgbClr>
              </a:gs>
              <a:gs pos="99000">
                <a:srgbClr val="2AAABE"/>
              </a:gs>
            </a:gsLst>
            <a:lin ang="4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B8ED3-C7A8-954C-BCC1-D611C1965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6259"/>
            <a:ext cx="9269627" cy="67284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Gotham-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C09BD5-80C1-D44E-975C-B0B614D93C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47253" y="2089664"/>
            <a:ext cx="5006546" cy="3991234"/>
          </a:xfrm>
        </p:spPr>
        <p:txBody>
          <a:bodyPr/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74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MW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DE7C46-5F6C-BE4C-9160-E5AA39E58EB3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gradFill flip="none" rotWithShape="1">
            <a:gsLst>
              <a:gs pos="0">
                <a:srgbClr val="273F57"/>
              </a:gs>
              <a:gs pos="99000">
                <a:srgbClr val="00517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7BDB-38F3-BA42-A01A-1E8B85BA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9897"/>
            <a:ext cx="5006546" cy="3991234"/>
          </a:xfrm>
        </p:spPr>
        <p:txBody>
          <a:bodyPr/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17BB8-214B-2545-B5B9-33AFA6AD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0500" y="6389730"/>
            <a:ext cx="5398188" cy="365125"/>
          </a:xfrm>
        </p:spPr>
        <p:txBody>
          <a:bodyPr/>
          <a:lstStyle>
            <a:lvl1pPr algn="r">
              <a:defRPr b="0" i="0" spc="100" baseline="0">
                <a:solidFill>
                  <a:schemeClr val="bg1"/>
                </a:solidFill>
                <a:latin typeface="Gotham-Book" pitchFamily="2" charset="0"/>
              </a:defRPr>
            </a:lvl1pPr>
          </a:lstStyle>
          <a:p>
            <a:r>
              <a:rPr lang="en-US" dirty="0"/>
              <a:t>COMMUNICATIONS &amp; CUSTOMER SERVICE COMMITTEE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016F-5D7C-154B-A409-026C90B5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6402387"/>
            <a:ext cx="4057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ECC40-5687-854F-BF7E-BCFAE6276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C7490-995E-6545-B13C-41AB8B0BB249}"/>
              </a:ext>
            </a:extLst>
          </p:cNvPr>
          <p:cNvSpPr/>
          <p:nvPr userDrawn="1"/>
        </p:nvSpPr>
        <p:spPr>
          <a:xfrm>
            <a:off x="-16475" y="1"/>
            <a:ext cx="11370274" cy="351692"/>
          </a:xfrm>
          <a:prstGeom prst="rect">
            <a:avLst/>
          </a:prstGeom>
          <a:gradFill>
            <a:gsLst>
              <a:gs pos="49000">
                <a:srgbClr val="0065B0">
                  <a:alpha val="89000"/>
                </a:srgbClr>
              </a:gs>
              <a:gs pos="99000">
                <a:srgbClr val="2AAABE"/>
              </a:gs>
            </a:gsLst>
            <a:lin ang="4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B8ED3-C7A8-954C-BCC1-D611C1965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6259"/>
            <a:ext cx="9269627" cy="672843"/>
          </a:xfrm>
        </p:spPr>
        <p:txBody>
          <a:bodyPr>
            <a:normAutofit/>
          </a:bodyPr>
          <a:lstStyle>
            <a:lvl1pPr>
              <a:defRPr sz="3200" b="0" i="0">
                <a:gradFill>
                  <a:gsLst>
                    <a:gs pos="49000">
                      <a:srgbClr val="0065B0">
                        <a:alpha val="89000"/>
                      </a:srgbClr>
                    </a:gs>
                    <a:gs pos="99000">
                      <a:srgbClr val="2AAABE"/>
                    </a:gs>
                  </a:gsLst>
                  <a:lin ang="4500000" scaled="0"/>
                </a:gradFill>
                <a:latin typeface="Gotham-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C09BD5-80C1-D44E-975C-B0B614D93C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47253" y="1821269"/>
            <a:ext cx="5006546" cy="3991234"/>
          </a:xfrm>
        </p:spPr>
        <p:txBody>
          <a:bodyPr/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A63E2D-505D-594C-B737-27B1BC9AA2C7}"/>
              </a:ext>
            </a:extLst>
          </p:cNvPr>
          <p:cNvCxnSpPr/>
          <p:nvPr userDrawn="1"/>
        </p:nvCxnSpPr>
        <p:spPr>
          <a:xfrm>
            <a:off x="697839" y="1393582"/>
            <a:ext cx="9973962" cy="0"/>
          </a:xfrm>
          <a:prstGeom prst="line">
            <a:avLst/>
          </a:prstGeom>
          <a:ln w="25400">
            <a:solidFill>
              <a:srgbClr val="273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520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MWD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640CA-A1B0-DF4C-803B-3F4746ACA2A6}"/>
              </a:ext>
            </a:extLst>
          </p:cNvPr>
          <p:cNvSpPr/>
          <p:nvPr userDrawn="1"/>
        </p:nvSpPr>
        <p:spPr>
          <a:xfrm>
            <a:off x="-16475" y="205277"/>
            <a:ext cx="4060937" cy="6136053"/>
          </a:xfrm>
          <a:prstGeom prst="rect">
            <a:avLst/>
          </a:prstGeom>
          <a:solidFill>
            <a:schemeClr val="bg1">
              <a:lumMod val="85000"/>
              <a:alpha val="9196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E7C46-5F6C-BE4C-9160-E5AA39E58EB3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gradFill flip="none" rotWithShape="1">
            <a:gsLst>
              <a:gs pos="0">
                <a:srgbClr val="273F57"/>
              </a:gs>
              <a:gs pos="99000">
                <a:srgbClr val="00517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17BB8-214B-2545-B5B9-33AFA6AD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2100" y="6389730"/>
            <a:ext cx="6566588" cy="365125"/>
          </a:xfrm>
        </p:spPr>
        <p:txBody>
          <a:bodyPr/>
          <a:lstStyle>
            <a:lvl1pPr algn="r">
              <a:defRPr b="0" i="0" spc="100" baseline="0">
                <a:solidFill>
                  <a:schemeClr val="bg1"/>
                </a:solidFill>
                <a:latin typeface="Gotham-Book" pitchFamily="2" charset="0"/>
              </a:defRPr>
            </a:lvl1pPr>
          </a:lstStyle>
          <a:p>
            <a:r>
              <a:rPr lang="en-US" dirty="0"/>
              <a:t>COMMUNICATIONS &amp; CUSTOMER SERVICE COMMITTEE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016F-5D7C-154B-A409-026C90B5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6402387"/>
            <a:ext cx="4057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ECC40-5687-854F-BF7E-BCFAE6276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C7490-995E-6545-B13C-41AB8B0BB249}"/>
              </a:ext>
            </a:extLst>
          </p:cNvPr>
          <p:cNvSpPr/>
          <p:nvPr userDrawn="1"/>
        </p:nvSpPr>
        <p:spPr>
          <a:xfrm>
            <a:off x="-16475" y="1"/>
            <a:ext cx="11370274" cy="351692"/>
          </a:xfrm>
          <a:prstGeom prst="rect">
            <a:avLst/>
          </a:prstGeom>
          <a:gradFill>
            <a:gsLst>
              <a:gs pos="49000">
                <a:srgbClr val="0065B0">
                  <a:alpha val="89000"/>
                </a:srgbClr>
              </a:gs>
              <a:gs pos="99000">
                <a:srgbClr val="2AAABE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B8ED3-C7A8-954C-BCC1-D611C1965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260" y="1041904"/>
            <a:ext cx="3030415" cy="1301400"/>
          </a:xfrm>
          <a:noFill/>
        </p:spPr>
        <p:txBody>
          <a:bodyPr>
            <a:normAutofit/>
          </a:bodyPr>
          <a:lstStyle>
            <a:lvl1pPr>
              <a:defRPr sz="2800" b="0" i="0">
                <a:gradFill>
                  <a:gsLst>
                    <a:gs pos="33000">
                      <a:srgbClr val="0065B0">
                        <a:alpha val="89000"/>
                      </a:srgbClr>
                    </a:gs>
                    <a:gs pos="82000">
                      <a:srgbClr val="2AAABE"/>
                    </a:gs>
                  </a:gsLst>
                  <a:lin ang="3600000" scaled="0"/>
                </a:gradFill>
                <a:latin typeface="Gotham-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C09BD5-80C1-D44E-975C-B0B614D93C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21157" y="1034372"/>
            <a:ext cx="6932641" cy="3991234"/>
          </a:xfrm>
        </p:spPr>
        <p:txBody>
          <a:bodyPr/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A63E2D-505D-594C-B737-27B1BC9AA2C7}"/>
              </a:ext>
            </a:extLst>
          </p:cNvPr>
          <p:cNvCxnSpPr>
            <a:cxnSpLocks/>
          </p:cNvCxnSpPr>
          <p:nvPr userDrawn="1"/>
        </p:nvCxnSpPr>
        <p:spPr>
          <a:xfrm>
            <a:off x="333631" y="2343304"/>
            <a:ext cx="3074220" cy="0"/>
          </a:xfrm>
          <a:prstGeom prst="line">
            <a:avLst/>
          </a:prstGeom>
          <a:ln w="25400">
            <a:solidFill>
              <a:srgbClr val="273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55CAFDBA-F3D9-3C03-34A7-32A6023E8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009359" y="1325196"/>
            <a:ext cx="4720891" cy="52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24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MWD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1D7309-36C2-B641-8B39-E8E4097F38AF}"/>
              </a:ext>
            </a:extLst>
          </p:cNvPr>
          <p:cNvSpPr/>
          <p:nvPr userDrawn="1"/>
        </p:nvSpPr>
        <p:spPr>
          <a:xfrm>
            <a:off x="0" y="2125604"/>
            <a:ext cx="4421156" cy="4382285"/>
          </a:xfrm>
          <a:prstGeom prst="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C640CA-A1B0-DF4C-803B-3F4746ACA2A6}"/>
              </a:ext>
            </a:extLst>
          </p:cNvPr>
          <p:cNvSpPr/>
          <p:nvPr userDrawn="1"/>
        </p:nvSpPr>
        <p:spPr>
          <a:xfrm>
            <a:off x="4421157" y="2125605"/>
            <a:ext cx="7864628" cy="4303558"/>
          </a:xfrm>
          <a:prstGeom prst="rect">
            <a:avLst/>
          </a:prstGeom>
          <a:solidFill>
            <a:schemeClr val="bg1">
              <a:lumMod val="85000"/>
              <a:alpha val="3674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E7C46-5F6C-BE4C-9160-E5AA39E58EB3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gradFill flip="none" rotWithShape="1">
            <a:gsLst>
              <a:gs pos="0">
                <a:srgbClr val="273F57"/>
              </a:gs>
              <a:gs pos="99000">
                <a:srgbClr val="00517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C7490-995E-6545-B13C-41AB8B0BB249}"/>
              </a:ext>
            </a:extLst>
          </p:cNvPr>
          <p:cNvSpPr/>
          <p:nvPr userDrawn="1"/>
        </p:nvSpPr>
        <p:spPr>
          <a:xfrm>
            <a:off x="-16475" y="1"/>
            <a:ext cx="11370274" cy="351692"/>
          </a:xfrm>
          <a:prstGeom prst="rect">
            <a:avLst/>
          </a:prstGeom>
          <a:gradFill>
            <a:gsLst>
              <a:gs pos="49000">
                <a:srgbClr val="0065B0">
                  <a:alpha val="89000"/>
                </a:srgbClr>
              </a:gs>
              <a:gs pos="99000">
                <a:srgbClr val="2AAABE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C09BD5-80C1-D44E-975C-B0B614D93C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79866" y="3041847"/>
            <a:ext cx="6932641" cy="2919046"/>
          </a:xfrm>
        </p:spPr>
        <p:txBody>
          <a:bodyPr>
            <a:normAutofit/>
          </a:bodyPr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sz="2000" b="0" i="0">
                <a:solidFill>
                  <a:srgbClr val="273F57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2AAABE"/>
              </a:buClr>
              <a:buFont typeface="Arial" panose="020B0604020202020204" pitchFamily="34" charset="0"/>
              <a:buChar char="•"/>
              <a:defRPr sz="2000" b="0" i="0">
                <a:solidFill>
                  <a:srgbClr val="273F57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sz="2000" b="0" i="0">
                <a:solidFill>
                  <a:srgbClr val="273F57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A0E5A88-F6D3-2545-B658-D0A227610A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7324" y="2391249"/>
            <a:ext cx="6932641" cy="469860"/>
          </a:xfrm>
        </p:spPr>
        <p:txBody>
          <a:bodyPr/>
          <a:lstStyle>
            <a:lvl1pPr marL="0" indent="0">
              <a:buNone/>
              <a:defRPr b="0" i="0">
                <a:solidFill>
                  <a:srgbClr val="0065B0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87DD0F0-6D7D-AA4D-966B-582F3E3E139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5097" y="3060400"/>
            <a:ext cx="3540562" cy="2919046"/>
          </a:xfrm>
        </p:spPr>
        <p:txBody>
          <a:bodyPr>
            <a:normAutofit/>
          </a:bodyPr>
          <a:lstStyle>
            <a:lvl1pPr marL="228600" indent="-228600">
              <a:buClr>
                <a:srgbClr val="FBAF3A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FBAF3A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FBAF3A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14D7EB87-F1CC-B549-9205-9746CF821D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096" y="2391249"/>
            <a:ext cx="3641427" cy="46986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7A769A-E2A3-7344-92BA-3E6EF57A9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096" y="1403616"/>
            <a:ext cx="10122955" cy="493819"/>
          </a:xfrm>
          <a:noFill/>
        </p:spPr>
        <p:txBody>
          <a:bodyPr>
            <a:normAutofit/>
          </a:bodyPr>
          <a:lstStyle>
            <a:lvl1pPr>
              <a:defRPr sz="2800" b="0" i="0">
                <a:solidFill>
                  <a:srgbClr val="2AAABE"/>
                </a:solidFill>
                <a:latin typeface="Gotham-Book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B3A092-D67C-344F-AC3C-4B8AFB184C68}"/>
              </a:ext>
            </a:extLst>
          </p:cNvPr>
          <p:cNvCxnSpPr>
            <a:cxnSpLocks/>
          </p:cNvCxnSpPr>
          <p:nvPr userDrawn="1"/>
        </p:nvCxnSpPr>
        <p:spPr>
          <a:xfrm>
            <a:off x="365760" y="1311521"/>
            <a:ext cx="10242291" cy="0"/>
          </a:xfrm>
          <a:prstGeom prst="line">
            <a:avLst/>
          </a:prstGeom>
          <a:ln w="19050">
            <a:solidFill>
              <a:srgbClr val="273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F07C1D5-7419-C349-9399-B21E4A6B5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096" y="705947"/>
            <a:ext cx="10121900" cy="459829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gradFill>
                  <a:gsLst>
                    <a:gs pos="0">
                      <a:srgbClr val="0065B0"/>
                    </a:gs>
                    <a:gs pos="99000">
                      <a:srgbClr val="2AAABE"/>
                    </a:gs>
                  </a:gsLst>
                  <a:lin ang="2700000" scaled="1"/>
                </a:gradFill>
                <a:latin typeface="Gotham-Medium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016F-5D7C-154B-A409-026C90B5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6402387"/>
            <a:ext cx="4057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ECC40-5687-854F-BF7E-BCFAE6276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17BB8-214B-2545-B5B9-33AFA6AD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26101" y="6389730"/>
            <a:ext cx="6312588" cy="365125"/>
          </a:xfrm>
        </p:spPr>
        <p:txBody>
          <a:bodyPr/>
          <a:lstStyle>
            <a:lvl1pPr algn="r">
              <a:defRPr b="0" i="0" spc="100" baseline="0">
                <a:solidFill>
                  <a:schemeClr val="bg1"/>
                </a:solidFill>
                <a:latin typeface="GothamBook" pitchFamily="50" charset="0"/>
              </a:defRPr>
            </a:lvl1pPr>
          </a:lstStyle>
          <a:p>
            <a:r>
              <a:rPr lang="en-US" dirty="0"/>
              <a:t>COMMUNICATIONS &amp; CUSTOMER SERVICE COMMITTEE MEETING</a:t>
            </a:r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9B5AC01-85C9-E957-E4F0-35CF1B382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840180" y="2192712"/>
            <a:ext cx="3909206" cy="435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21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MW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ED460E-EB9C-ED4E-8E1B-DB7ACEAAF66D}"/>
              </a:ext>
            </a:extLst>
          </p:cNvPr>
          <p:cNvSpPr/>
          <p:nvPr userDrawn="1"/>
        </p:nvSpPr>
        <p:spPr>
          <a:xfrm rot="10800000">
            <a:off x="-1" y="0"/>
            <a:ext cx="2558535" cy="6858000"/>
          </a:xfrm>
          <a:prstGeom prst="rect">
            <a:avLst/>
          </a:prstGeom>
          <a:gradFill>
            <a:gsLst>
              <a:gs pos="0">
                <a:srgbClr val="0065B0">
                  <a:alpha val="89000"/>
                </a:srgbClr>
              </a:gs>
              <a:gs pos="99000">
                <a:srgbClr val="2AAABE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7BDB-38F3-BA42-A01A-1E8B85BA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978" y="1964724"/>
            <a:ext cx="8375822" cy="4040660"/>
          </a:xfrm>
        </p:spPr>
        <p:txBody>
          <a:bodyPr/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FE183127-C0BC-7640-A574-B6B41625062C}"/>
              </a:ext>
            </a:extLst>
          </p:cNvPr>
          <p:cNvSpPr/>
          <p:nvPr userDrawn="1"/>
        </p:nvSpPr>
        <p:spPr>
          <a:xfrm>
            <a:off x="-304799" y="482214"/>
            <a:ext cx="11903676" cy="1111507"/>
          </a:xfrm>
          <a:prstGeom prst="round2DiagRect">
            <a:avLst/>
          </a:prstGeom>
          <a:solidFill>
            <a:srgbClr val="273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B8ED3-C7A8-954C-BCC1-D611C1965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01545"/>
            <a:ext cx="10515600" cy="67284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Gotham-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136EFC-4167-2741-AD46-293ADF39665E}"/>
              </a:ext>
            </a:extLst>
          </p:cNvPr>
          <p:cNvSpPr/>
          <p:nvPr userDrawn="1"/>
        </p:nvSpPr>
        <p:spPr>
          <a:xfrm>
            <a:off x="0" y="6324257"/>
            <a:ext cx="12192000" cy="546100"/>
          </a:xfrm>
          <a:prstGeom prst="rect">
            <a:avLst/>
          </a:prstGeom>
          <a:gradFill flip="none" rotWithShape="1">
            <a:gsLst>
              <a:gs pos="0">
                <a:srgbClr val="273F57"/>
              </a:gs>
              <a:gs pos="99000">
                <a:srgbClr val="00517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7720C10-336E-C847-836C-0D48F69A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700" y="6389730"/>
            <a:ext cx="5448988" cy="365125"/>
          </a:xfrm>
        </p:spPr>
        <p:txBody>
          <a:bodyPr/>
          <a:lstStyle>
            <a:lvl1pPr algn="r">
              <a:defRPr b="0" i="0" spc="100" baseline="0">
                <a:solidFill>
                  <a:schemeClr val="bg1"/>
                </a:solidFill>
                <a:latin typeface="Gotham-Book" pitchFamily="2" charset="0"/>
              </a:defRPr>
            </a:lvl1pPr>
          </a:lstStyle>
          <a:p>
            <a:r>
              <a:rPr lang="en-US" dirty="0"/>
              <a:t>COMMUNICATIONS &amp; CUSTOMER SERVICE COMMITTEE MEETING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371BDD1-368C-4740-BE7B-50EBCB76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6402387"/>
            <a:ext cx="4057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ECC40-5687-854F-BF7E-BCFAE62760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81FCA0A0-6CAE-7C8F-DB62-87986C12E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081180" y="1355177"/>
            <a:ext cx="4720891" cy="52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91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MWD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ED460E-EB9C-ED4E-8E1B-DB7ACEAAF66D}"/>
              </a:ext>
            </a:extLst>
          </p:cNvPr>
          <p:cNvSpPr/>
          <p:nvPr userDrawn="1"/>
        </p:nvSpPr>
        <p:spPr>
          <a:xfrm rot="10800000">
            <a:off x="667263" y="0"/>
            <a:ext cx="4015947" cy="6858000"/>
          </a:xfrm>
          <a:prstGeom prst="rect">
            <a:avLst/>
          </a:prstGeom>
          <a:gradFill>
            <a:gsLst>
              <a:gs pos="0">
                <a:srgbClr val="0065B0">
                  <a:alpha val="89000"/>
                </a:srgbClr>
              </a:gs>
              <a:gs pos="99000">
                <a:srgbClr val="2AAABE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E7C46-5F6C-BE4C-9160-E5AA39E58EB3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gradFill flip="none" rotWithShape="1">
            <a:gsLst>
              <a:gs pos="0">
                <a:srgbClr val="273F57"/>
              </a:gs>
              <a:gs pos="99000">
                <a:srgbClr val="00517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7BDB-38F3-BA42-A01A-1E8B85BA5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4" y="1964724"/>
            <a:ext cx="6238105" cy="4040660"/>
          </a:xfrm>
        </p:spPr>
        <p:txBody>
          <a:bodyPr/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1pPr>
            <a:lvl2pPr marL="6858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solidFill>
                  <a:srgbClr val="273F57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17BB8-214B-2545-B5B9-33AFA6AD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7500" y="6389730"/>
            <a:ext cx="5271188" cy="365125"/>
          </a:xfrm>
        </p:spPr>
        <p:txBody>
          <a:bodyPr/>
          <a:lstStyle>
            <a:lvl1pPr algn="r">
              <a:defRPr b="0" i="0" spc="100" baseline="0">
                <a:solidFill>
                  <a:schemeClr val="bg1"/>
                </a:solidFill>
                <a:latin typeface="Gotham-Book" pitchFamily="2" charset="0"/>
              </a:defRPr>
            </a:lvl1pPr>
          </a:lstStyle>
          <a:p>
            <a:r>
              <a:rPr lang="en-US" dirty="0"/>
              <a:t>COMMUNICATIONS &amp; CUSTOMER SERVICE COMMITTEE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016F-5D7C-154B-A409-026C90B5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" y="6402387"/>
            <a:ext cx="40571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ECC40-5687-854F-BF7E-BCFAE6276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FE183127-C0BC-7640-A574-B6B41625062C}"/>
              </a:ext>
            </a:extLst>
          </p:cNvPr>
          <p:cNvSpPr/>
          <p:nvPr userDrawn="1"/>
        </p:nvSpPr>
        <p:spPr>
          <a:xfrm>
            <a:off x="-292099" y="482214"/>
            <a:ext cx="11890976" cy="1111507"/>
          </a:xfrm>
          <a:prstGeom prst="round2DiagRect">
            <a:avLst/>
          </a:prstGeom>
          <a:solidFill>
            <a:srgbClr val="273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B8ED3-C7A8-954C-BCC1-D611C1965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01545"/>
            <a:ext cx="10515600" cy="67284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bg1"/>
                </a:solidFill>
                <a:latin typeface="Gotham-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728D07-E99A-8945-860B-766F5C1DA05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91512" y="1964724"/>
            <a:ext cx="3295138" cy="4040660"/>
          </a:xfrm>
        </p:spPr>
        <p:txBody>
          <a:bodyPr/>
          <a:lstStyle>
            <a:lvl1pPr marL="2286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latin typeface="Proxima Nova" panose="02000506030000020004" pitchFamily="2" charset="0"/>
              </a:defRPr>
            </a:lvl1pPr>
            <a:lvl2pPr marL="457200" indent="0" algn="l">
              <a:buClr>
                <a:srgbClr val="2AAABE"/>
              </a:buClr>
              <a:buFont typeface="Arial" panose="020B0604020202020204" pitchFamily="34" charset="0"/>
              <a:buNone/>
              <a:defRPr b="0" i="0">
                <a:latin typeface="Proxima Nova" panose="02000506030000020004" pitchFamily="2" charset="0"/>
              </a:defRPr>
            </a:lvl2pPr>
            <a:lvl3pPr marL="11430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latin typeface="Proxima Nova" panose="02000506030000020004" pitchFamily="2" charset="0"/>
              </a:defRPr>
            </a:lvl3pPr>
            <a:lvl4pPr marL="16002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latin typeface="Proxima Nova" panose="02000506030000020004" pitchFamily="2" charset="0"/>
              </a:defRPr>
            </a:lvl4pPr>
            <a:lvl5pPr marL="2057400" indent="-228600">
              <a:buClr>
                <a:srgbClr val="2AAABE"/>
              </a:buClr>
              <a:buFont typeface="Arial" panose="020B0604020202020204" pitchFamily="34" charset="0"/>
              <a:buChar char="•"/>
              <a:defRPr b="0" i="0">
                <a:latin typeface="Proxima Nova" panose="02000506030000020004" pitchFamily="2" charset="0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3577D1AC-693F-7F85-D616-66026AC7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499305" y="1374388"/>
            <a:ext cx="4720891" cy="52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0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263" r="6263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181AE6-B719-BAC9-407A-2C6F7AF260B2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2000">
                <a:srgbClr val="204C90">
                  <a:alpha val="69595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>
                  <a:alpha val="72076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FE6F5A-F317-64C4-0F58-20583F3C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204C90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FB72D59-322F-4C3E-A27A-380923E0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1B2E5C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CA34-D7B8-A1FD-0C37-E5C16A55A5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8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49" b="12449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5064E-EC8B-F35B-13D1-B18B431B1CA6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5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2000">
                <a:srgbClr val="204C90">
                  <a:alpha val="69770"/>
                </a:srgbClr>
              </a:gs>
              <a:gs pos="62000">
                <a:srgbClr val="0665AF">
                  <a:alpha val="67731"/>
                </a:srgbClr>
              </a:gs>
              <a:gs pos="100000">
                <a:srgbClr val="1B2E5C">
                  <a:alpha val="5399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5A975-2FEB-EDA2-6C04-C3034B0B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0665AF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3622544-97A7-B103-7555-36065A98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204C9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AF4660-1071-8264-AF3B-34193A2F2F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3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49" b="12449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5EAAF8-54C7-BF0C-08F0-86C9EF8C0C1C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91858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FBEB36-613F-64F6-D1D7-5F7583E1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204C90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47F73E7-B5A4-1012-15FB-F45D8BFC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204C9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B68054-65D0-6FFB-1867-A4CADA76BE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6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4814" b="84"/>
          <a:stretch/>
        </p:blipFill>
        <p:spPr>
          <a:xfrm>
            <a:off x="-1" y="-17013"/>
            <a:ext cx="12192000" cy="6867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FAF893-D3B8-58D1-F5B4-AF9038880B3C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91858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A3D4F4-68BD-8C1B-AC9C-7B63EE54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</p:spPr>
        <p:txBody>
          <a:bodyPr anchor="ctr"/>
          <a:lstStyle>
            <a:lvl1pPr>
              <a:defRPr b="1" i="0">
                <a:solidFill>
                  <a:srgbClr val="204C90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F694B6-2F51-1781-C312-2932274E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</p:spPr>
        <p:txBody>
          <a:bodyPr anchor="ctr"/>
          <a:lstStyle>
            <a:lvl1pPr algn="r">
              <a:defRPr sz="1000">
                <a:solidFill>
                  <a:srgbClr val="1B2E5C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968C5-236A-15F3-0E1E-B18D8A512A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7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B423FD-8D1C-DAEA-D07A-52F9D0961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792" b="16105"/>
          <a:stretch/>
        </p:blipFill>
        <p:spPr>
          <a:xfrm>
            <a:off x="-1" y="-12366"/>
            <a:ext cx="12192000" cy="68673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 flipV="1">
            <a:off x="-1" y="-12366"/>
            <a:ext cx="689507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91858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938" y="1567208"/>
            <a:ext cx="5092878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8938" y="4230554"/>
            <a:ext cx="5092878" cy="129143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543689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8E87EE-816B-E31E-462A-C29A2468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C4683-0B59-1D28-F675-72417B41C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8938" y="5461565"/>
            <a:ext cx="1808436" cy="10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7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 flipV="1">
            <a:off x="-1" y="0"/>
            <a:ext cx="6895071" cy="6857998"/>
          </a:xfrm>
          <a:prstGeom prst="rect">
            <a:avLst/>
          </a:prstGeom>
          <a:gradFill>
            <a:gsLst>
              <a:gs pos="28000">
                <a:srgbClr val="A2C7E3">
                  <a:alpha val="9514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938" y="1567208"/>
            <a:ext cx="5092878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8938" y="4230554"/>
            <a:ext cx="5092878" cy="129143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543689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CF1873-6922-4A31-7757-D1F85AB4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67B55-290F-A9F3-23B9-A64B92C0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AA436E-0D5E-5837-44A3-FF1E0F103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541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8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025B-8588-0AB1-A167-FD559DD9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7296EC-2707-C8D2-EAB4-B2CC0073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038591-E682-0BB5-F160-0A58C7DC2B8F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5A648C-DF72-2A18-786E-CAE586B6AF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4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188E3-F7B8-9549-BD7C-DE6A0B8E0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3DC3D-F658-9947-932F-7863A25AA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19555-B2CE-3C43-AABF-3B537D71E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64769" y="6356350"/>
            <a:ext cx="2285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273F57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ECEA0-EF2E-B84C-8A35-5BD5588A1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3168" y="6356350"/>
            <a:ext cx="650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204C90"/>
                </a:solidFill>
                <a:latin typeface="Helvetica" pitchFamily="2" charset="0"/>
              </a:defRPr>
            </a:lvl1pPr>
          </a:lstStyle>
          <a:p>
            <a:fld id="{BA6ECC40-5687-854F-BF7E-BCFAE62760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7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6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7" r:id="rId17"/>
    <p:sldLayoutId id="2147483684" r:id="rId18"/>
    <p:sldLayoutId id="2147483685" r:id="rId19"/>
    <p:sldLayoutId id="2147483666" r:id="rId20"/>
    <p:sldLayoutId id="2147483667" r:id="rId21"/>
    <p:sldLayoutId id="2147483661" r:id="rId22"/>
    <p:sldLayoutId id="2147483662" r:id="rId23"/>
    <p:sldLayoutId id="2147483663" r:id="rId24"/>
    <p:sldLayoutId id="2147483664" r:id="rId25"/>
    <p:sldLayoutId id="2147483665" r:id="rId26"/>
    <p:sldLayoutId id="2147483650" r:id="rId27"/>
    <p:sldLayoutId id="2147483660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73F57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73F57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73F57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73F57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3F57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3F57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DF9D-AC6B-1CDD-E777-6200C2681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1000" y="1567208"/>
            <a:ext cx="7494200" cy="24195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Detachment Finalization &amp; Results</a:t>
            </a:r>
            <a:endParaRPr lang="en-US" dirty="0">
              <a:solidFill>
                <a:schemeClr val="bg1"/>
              </a:solidFill>
              <a:cs typeface="Helvetic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39441-C8F3-8AEF-6098-1C78DF2B2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0040" y="4657275"/>
            <a:ext cx="7494200" cy="4511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January 28,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27979-4120-B1A3-888E-0B20176E3B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13719" y="4242054"/>
            <a:ext cx="5926137" cy="4396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Board of Directors</a:t>
            </a:r>
          </a:p>
        </p:txBody>
      </p:sp>
    </p:spTree>
    <p:extLst>
      <p:ext uri="{BB962C8B-B14F-4D97-AF65-F5344CB8AC3E}">
        <p14:creationId xmlns:p14="http://schemas.microsoft.com/office/powerpoint/2010/main" val="2679921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E36E3-C028-B5F2-C30C-B325E5D13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06649-3958-29EE-3588-216FFAD7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0376"/>
            <a:ext cx="11247783" cy="709913"/>
          </a:xfrm>
        </p:spPr>
        <p:txBody>
          <a:bodyPr>
            <a:normAutofit/>
          </a:bodyPr>
          <a:lstStyle/>
          <a:p>
            <a:r>
              <a:rPr lang="en-US" sz="3400" dirty="0"/>
              <a:t>Pump Stations Commissioning (Dentro De Lomas)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A3931C-61EE-3A1E-982F-29E6366BC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3195108" y="1825625"/>
            <a:ext cx="5801784" cy="435133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A09BC-A0F0-0AF4-F0C9-CD373BFF37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1125" y="6356350"/>
            <a:ext cx="650875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6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5FA9-A09C-279B-6421-7E3DBB667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52FF2-B625-2897-DD6A-9F9C8E31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Pump Stations Commissioning (Rancho Amigos)</a:t>
            </a:r>
          </a:p>
        </p:txBody>
      </p:sp>
      <p:pic>
        <p:nvPicPr>
          <p:cNvPr id="15" name="Content Placeholder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28C793BF-791D-8B39-9F2E-3264C31FC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6350" b="5436"/>
          <a:stretch/>
        </p:blipFill>
        <p:spPr>
          <a:xfrm>
            <a:off x="6096000" y="1723750"/>
            <a:ext cx="5433392" cy="41148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3B30-0A1D-8E49-DECD-DFBB972C90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1125" y="6356350"/>
            <a:ext cx="650875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11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A7227F-2A11-AC84-DEF5-D3278502A8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8"/>
          <a:stretch/>
        </p:blipFill>
        <p:spPr>
          <a:xfrm>
            <a:off x="662608" y="1723750"/>
            <a:ext cx="526048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9E8A9-60F2-D67C-A09B-90188B331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C298-833B-DDC3-8E5D-A15DE1C3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Stations Capacity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95BB-5B0C-6F64-760E-813B9D95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92663" cy="4351338"/>
          </a:xfrm>
        </p:spPr>
        <p:txBody>
          <a:bodyPr>
            <a:normAutofit/>
          </a:bodyPr>
          <a:lstStyle/>
          <a:p>
            <a:pPr>
              <a:buClr>
                <a:srgbClr val="FFA500"/>
              </a:buClr>
            </a:pPr>
            <a:r>
              <a:rPr lang="en-US" sz="2400" dirty="0"/>
              <a:t>Pump Station Designed flow Specifications were met at each station with only 2 out of 3 Pumps.</a:t>
            </a:r>
          </a:p>
          <a:p>
            <a:pPr>
              <a:buClr>
                <a:srgbClr val="FFA500"/>
              </a:buClr>
            </a:pPr>
            <a:r>
              <a:rPr lang="en-US" sz="2400" dirty="0"/>
              <a:t>Suction/Discharge Pressure.</a:t>
            </a:r>
          </a:p>
          <a:p>
            <a:pPr>
              <a:buClr>
                <a:srgbClr val="FFA500"/>
              </a:buClr>
            </a:pPr>
            <a:r>
              <a:rPr lang="en-US" sz="2400" dirty="0"/>
              <a:t>No main breaks due to station operation testing.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98BE5-2E32-EC3A-7951-8515D03C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73792-B23B-412E-D0E7-611AF20A472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January 28,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306D4-5E58-B864-277D-53E46AFB74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1125" y="6356350"/>
            <a:ext cx="650875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12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48824D8-7920-25D8-93D7-5CC5843B486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01" b="101"/>
          <a:stretch/>
        </p:blipFill>
        <p:spPr>
          <a:xfrm>
            <a:off x="6127634" y="1606822"/>
            <a:ext cx="5226166" cy="4038603"/>
          </a:xfrm>
        </p:spPr>
      </p:pic>
    </p:spTree>
    <p:extLst>
      <p:ext uri="{BB962C8B-B14F-4D97-AF65-F5344CB8AC3E}">
        <p14:creationId xmlns:p14="http://schemas.microsoft.com/office/powerpoint/2010/main" val="3050210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47EDF-C1FD-16C0-CE9A-F115CE20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91AE-B146-B225-0DF9-98F3D2A61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6E93D-389E-2F92-7EA4-A9FD6E7D8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By manipulating the system valving, we were able to pump to the Gopher Tank via Dentro De Lomas PS.</a:t>
            </a:r>
          </a:p>
          <a:p>
            <a:r>
              <a:rPr lang="en-US" sz="2400" dirty="0"/>
              <a:t>Ability to move water into either of our most southern tanks based on need.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EBC77-78FC-90B0-C3D3-D2730067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213B8-5C3A-607F-0E01-DA14CFCE89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1125" y="6356350"/>
            <a:ext cx="650875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Placeholder 8" descr="Map&#10;&#10;Description automatically generated">
            <a:extLst>
              <a:ext uri="{FF2B5EF4-FFF2-40B4-BE49-F238E27FC236}">
                <a16:creationId xmlns:a16="http://schemas.microsoft.com/office/drawing/2014/main" id="{B7EAA94A-4E4A-8BD3-3155-90964BC9699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7733" r="13176" b="7733"/>
          <a:stretch/>
        </p:blipFill>
        <p:spPr>
          <a:xfrm>
            <a:off x="6824881" y="1686335"/>
            <a:ext cx="4608431" cy="4101696"/>
          </a:xfrm>
        </p:spPr>
      </p:pic>
    </p:spTree>
    <p:extLst>
      <p:ext uri="{BB962C8B-B14F-4D97-AF65-F5344CB8AC3E}">
        <p14:creationId xmlns:p14="http://schemas.microsoft.com/office/powerpoint/2010/main" val="64538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8FB93-6641-6C53-6849-70DD33A76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E9BD-7241-FF20-82CA-9E7F29F4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Online &amp; Operational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2E738-C8BC-9903-6833-D3FC1EC40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system was online one week before the deadline.</a:t>
            </a:r>
          </a:p>
          <a:p>
            <a:r>
              <a:rPr lang="en-US" sz="2400" dirty="0"/>
              <a:t>The implementation of the new pump stations introduced unique challenges, each of which we successfully resolved.</a:t>
            </a:r>
          </a:p>
          <a:p>
            <a:r>
              <a:rPr lang="en-US" sz="2400" dirty="0"/>
              <a:t>System operators are currently running the stations learning and developing ideal pumping strategies.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5F0B5-6FEE-407C-8D1F-AC5CC59C4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91A06-C324-8449-A01D-DAAAEF58E9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1125" y="6356350"/>
            <a:ext cx="650875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5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0CEA83-C8C4-D107-E619-AD7373119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3444" y="287438"/>
            <a:ext cx="11169996" cy="628312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96251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D82E-DA35-37CF-6D4C-2EF9121F7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377"/>
            <a:ext cx="3770870" cy="1145172"/>
          </a:xfrm>
        </p:spPr>
        <p:txBody>
          <a:bodyPr/>
          <a:lstStyle/>
          <a:p>
            <a:r>
              <a:rPr lang="en-US" dirty="0"/>
              <a:t>Exit Fee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47A64-BBF2-B852-E2A7-FC8392428FC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22824" y="1380027"/>
            <a:ext cx="5685793" cy="5112586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</a:pPr>
            <a:r>
              <a:rPr lang="en-US" sz="2400" dirty="0"/>
              <a:t>Initial Payment made on October 30, 2024</a:t>
            </a:r>
          </a:p>
          <a:p>
            <a:pPr>
              <a:buClr>
                <a:srgbClr val="FFC000"/>
              </a:buClr>
            </a:pPr>
            <a:r>
              <a:rPr lang="en-US" sz="2400" dirty="0"/>
              <a:t>Funding for the full exit fee received on January 7, 2025</a:t>
            </a:r>
          </a:p>
          <a:p>
            <a:pPr lvl="1">
              <a:buClr>
                <a:srgbClr val="FFC000"/>
              </a:buClr>
            </a:pPr>
            <a:r>
              <a:rPr lang="en-US" dirty="0"/>
              <a:t>$3.1M initial exit fee payment returned to reserves</a:t>
            </a:r>
          </a:p>
          <a:p>
            <a:pPr>
              <a:buClr>
                <a:srgbClr val="FFC000"/>
              </a:buClr>
            </a:pPr>
            <a:r>
              <a:rPr lang="en-US" sz="2400" dirty="0"/>
              <a:t>Wire Transfer for $12.6M remaining exit fee balance scheduled for Thursday, January 30, 2025.</a:t>
            </a:r>
          </a:p>
          <a:p>
            <a:pPr lvl="1">
              <a:buClr>
                <a:srgbClr val="FFC000"/>
              </a:buClr>
            </a:pPr>
            <a:r>
              <a:rPr lang="en-US" dirty="0"/>
              <a:t>Within 90 days of Filing of the Certificate of Completion by LAFCO per the terms of the settlement agreement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2EE7DA-8295-791F-7B8E-94E6C116CDB5}"/>
              </a:ext>
            </a:extLst>
          </p:cNvPr>
          <p:cNvCxnSpPr>
            <a:cxnSpLocks/>
          </p:cNvCxnSpPr>
          <p:nvPr/>
        </p:nvCxnSpPr>
        <p:spPr>
          <a:xfrm>
            <a:off x="478971" y="1915963"/>
            <a:ext cx="4130099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863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3046D-C54C-5F09-572E-A656E8547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A7D3-790B-AD75-6F2C-7CCD6870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82" y="988428"/>
            <a:ext cx="4101488" cy="1245577"/>
          </a:xfrm>
        </p:spPr>
        <p:txBody>
          <a:bodyPr/>
          <a:lstStyle/>
          <a:p>
            <a:r>
              <a:rPr lang="en-US" sz="4000" dirty="0"/>
              <a:t>2024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Financial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FB62F-E654-C2D8-4D54-94FD0953E8B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22824" y="1380027"/>
            <a:ext cx="5685793" cy="5112586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</a:pPr>
            <a:r>
              <a:rPr lang="en-US" sz="2400" dirty="0"/>
              <a:t>November 1, 2024 detachment date occurred two months earlier than budgeted for in FY24/25.</a:t>
            </a:r>
          </a:p>
          <a:p>
            <a:pPr>
              <a:buClr>
                <a:srgbClr val="FFC000"/>
              </a:buClr>
            </a:pPr>
            <a:r>
              <a:rPr lang="en-US" sz="2400" dirty="0"/>
              <a:t>Actual fixed cost savings from early detachment = $803,730</a:t>
            </a:r>
          </a:p>
          <a:p>
            <a:pPr>
              <a:buClr>
                <a:srgbClr val="FFC000"/>
              </a:buClr>
            </a:pPr>
            <a:r>
              <a:rPr lang="en-US" sz="2400" dirty="0"/>
              <a:t>Staff is currently compiling budget review to assess impacts to CIP, operating budgets, and projected reserve levels through mid-year.</a:t>
            </a:r>
          </a:p>
          <a:p>
            <a:pPr>
              <a:buClr>
                <a:srgbClr val="FFC000"/>
              </a:buClr>
            </a:pPr>
            <a:r>
              <a:rPr lang="en-US" sz="2400" dirty="0"/>
              <a:t>Recommendation is to assess results of FY24/25 during FY25/26 budget process to take a more holistic look of financial picture with added savings.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3421E6-410F-B8EA-3B42-DA400B962A6E}"/>
              </a:ext>
            </a:extLst>
          </p:cNvPr>
          <p:cNvCxnSpPr>
            <a:cxnSpLocks/>
          </p:cNvCxnSpPr>
          <p:nvPr/>
        </p:nvCxnSpPr>
        <p:spPr>
          <a:xfrm>
            <a:off x="478971" y="2234015"/>
            <a:ext cx="4130099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685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C654FB-37D3-A105-0C9E-8ECEB5630A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24E30E-BF95-8344-7A4C-F179E8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CC40-5687-854F-BF7E-BCFAE627606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17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857E54-3707-7F4F-C70B-829282CA9BE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Agenda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</a:rPr>
              <a:t>System &amp; Operations Modifications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</a:rPr>
              <a:t>Startup and Commissioning of Facilities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</a:rPr>
              <a:t>Exit Fee Payment Status/Schedule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</a:rPr>
              <a:t>Reserves Position &amp; Savings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288AA9-7C14-CC49-B808-C6C86D0C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Detachment Requirements &amp; Results</a:t>
            </a:r>
          </a:p>
        </p:txBody>
      </p:sp>
    </p:spTree>
    <p:extLst>
      <p:ext uri="{BB962C8B-B14F-4D97-AF65-F5344CB8AC3E}">
        <p14:creationId xmlns:p14="http://schemas.microsoft.com/office/powerpoint/2010/main" val="407106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B5FC9-2DEF-21FE-8178-AE0FCD8C2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ABAE57-C7E6-2C89-832E-DF50A36A56E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Clr>
                <a:srgbClr val="0966AF"/>
              </a:buClr>
              <a:buAutoNum type="arabicPeriod"/>
            </a:pPr>
            <a:r>
              <a:rPr lang="en-US" dirty="0">
                <a:solidFill>
                  <a:schemeClr val="tx2"/>
                </a:solidFill>
                <a:latin typeface="Proxima Nova"/>
              </a:rPr>
              <a:t>Elimination of Use of Southern SDCWA Turnouts (RB-3, -6, -11)</a:t>
            </a:r>
          </a:p>
          <a:p>
            <a:pPr marL="514350" indent="-514350">
              <a:buClr>
                <a:srgbClr val="0966AF"/>
              </a:buClr>
              <a:buAutoNum type="arabicPeriod"/>
            </a:pPr>
            <a:r>
              <a:rPr lang="en-US" dirty="0">
                <a:solidFill>
                  <a:schemeClr val="tx2"/>
                </a:solidFill>
                <a:latin typeface="Proxima Nova"/>
              </a:rPr>
              <a:t>Morro Reservoir Chloramination</a:t>
            </a:r>
          </a:p>
          <a:p>
            <a:pPr marL="514350" indent="-514350">
              <a:buClr>
                <a:srgbClr val="0966AF"/>
              </a:buClr>
              <a:buAutoNum type="arabicPeriod"/>
            </a:pPr>
            <a:r>
              <a:rPr lang="en-US" dirty="0">
                <a:solidFill>
                  <a:schemeClr val="tx2"/>
                </a:solidFill>
                <a:latin typeface="Proxima Nova"/>
              </a:rPr>
              <a:t>Acquisition and O&amp;M for Four Turnouts</a:t>
            </a:r>
          </a:p>
          <a:p>
            <a:pPr lvl="1">
              <a:buClr>
                <a:srgbClr val="0966AF"/>
              </a:buClr>
            </a:pPr>
            <a:r>
              <a:rPr lang="en-US" dirty="0">
                <a:solidFill>
                  <a:schemeClr val="tx2"/>
                </a:solidFill>
                <a:latin typeface="Proxima Nova"/>
              </a:rPr>
              <a:t>RB-1, RB-8, RB-9, &amp; RB-10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AE67EF-3F84-4611-E8EA-EB297ADE8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&amp; Operations Modifications</a:t>
            </a:r>
          </a:p>
        </p:txBody>
      </p:sp>
    </p:spTree>
    <p:extLst>
      <p:ext uri="{BB962C8B-B14F-4D97-AF65-F5344CB8AC3E}">
        <p14:creationId xmlns:p14="http://schemas.microsoft.com/office/powerpoint/2010/main" val="1477115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86651-8593-C31D-E604-8B5FF71A0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76982A-0A06-D5A1-8B97-B760D8AEE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690"/>
            <a:ext cx="3770870" cy="1430273"/>
          </a:xfrm>
        </p:spPr>
        <p:txBody>
          <a:bodyPr/>
          <a:lstStyle/>
          <a:p>
            <a:r>
              <a:rPr lang="en-US" dirty="0"/>
              <a:t>Southern Connections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0AB8A5-5C06-CAD0-FD84-8CA0EF9BA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665" y="2263808"/>
            <a:ext cx="3770870" cy="3432068"/>
          </a:xfrm>
        </p:spPr>
        <p:txBody>
          <a:bodyPr/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</a:rPr>
              <a:t>Eliminate the use of SDCWA turnouts serving the South Zone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</a:rPr>
              <a:t>Construction &amp; Commissioning of Three (3) New Pump Stations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</a:rPr>
              <a:t>Lilac PS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</a:rPr>
              <a:t>Dentro de Lomas PS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</a:rPr>
              <a:t>Rancho Amigos PS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0D9F-D67A-1D3A-D5CC-D9F17CDD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793" y="538559"/>
            <a:ext cx="6153126" cy="586382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97CF9E-A7B0-91EC-B405-ED7FCA85115B}"/>
              </a:ext>
            </a:extLst>
          </p:cNvPr>
          <p:cNvCxnSpPr>
            <a:cxnSpLocks/>
          </p:cNvCxnSpPr>
          <p:nvPr/>
        </p:nvCxnSpPr>
        <p:spPr>
          <a:xfrm flipH="1">
            <a:off x="5964382" y="1662545"/>
            <a:ext cx="1929486" cy="24314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A7453A-9B7F-4F8F-B551-28A62E33BF6F}"/>
              </a:ext>
            </a:extLst>
          </p:cNvPr>
          <p:cNvCxnSpPr>
            <a:cxnSpLocks/>
          </p:cNvCxnSpPr>
          <p:nvPr/>
        </p:nvCxnSpPr>
        <p:spPr>
          <a:xfrm>
            <a:off x="5808518" y="4301836"/>
            <a:ext cx="716973" cy="4675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88D2CA-A379-0B33-88BD-18DADD2CC045}"/>
              </a:ext>
            </a:extLst>
          </p:cNvPr>
          <p:cNvCxnSpPr>
            <a:cxnSpLocks/>
          </p:cNvCxnSpPr>
          <p:nvPr/>
        </p:nvCxnSpPr>
        <p:spPr>
          <a:xfrm>
            <a:off x="599400" y="2012513"/>
            <a:ext cx="4277400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244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15EBA-C3D9-5E45-F3F5-2971E72AF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A03A85-1A5E-D130-3AC1-BF5B866D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690"/>
            <a:ext cx="3770870" cy="1430273"/>
          </a:xfrm>
        </p:spPr>
        <p:txBody>
          <a:bodyPr/>
          <a:lstStyle/>
          <a:p>
            <a:r>
              <a:rPr lang="en-US" dirty="0"/>
              <a:t>Morro Reservoir Chloramination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373743-9361-C2D6-8464-10C066BF3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665" y="2263808"/>
            <a:ext cx="3770870" cy="3432068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Dates back to 2012 when Reservoir was covered.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Difficult in-reservoir disinfection</a:t>
            </a:r>
          </a:p>
          <a:p>
            <a:pPr marL="457200" indent="-4572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Addition of in-reservoir mixers with co-located NaOCl &amp; NH4 injection has produced stellar results!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90CAE-6D09-E461-9FE4-29F592A46D97}"/>
              </a:ext>
            </a:extLst>
          </p:cNvPr>
          <p:cNvCxnSpPr>
            <a:cxnSpLocks/>
          </p:cNvCxnSpPr>
          <p:nvPr/>
        </p:nvCxnSpPr>
        <p:spPr>
          <a:xfrm>
            <a:off x="599400" y="2012513"/>
            <a:ext cx="4277400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outdoor, car, track, street&#10;&#10;Description automatically generated">
            <a:extLst>
              <a:ext uri="{FF2B5EF4-FFF2-40B4-BE49-F238E27FC236}">
                <a16:creationId xmlns:a16="http://schemas.microsoft.com/office/drawing/2014/main" id="{37EB09DA-AA31-D955-3B6C-7EE1632FE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78" b="16922"/>
          <a:stretch/>
        </p:blipFill>
        <p:spPr>
          <a:xfrm>
            <a:off x="5979460" y="227787"/>
            <a:ext cx="5495729" cy="30913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Content Placeholder 4" descr="A picture containing outdoor, building, parked, sitting&#10;&#10;Description automatically generated">
            <a:extLst>
              <a:ext uri="{FF2B5EF4-FFF2-40B4-BE49-F238E27FC236}">
                <a16:creationId xmlns:a16="http://schemas.microsoft.com/office/drawing/2014/main" id="{713A6E24-E38D-C828-EDF2-90C803D9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18" b="16582"/>
          <a:stretch/>
        </p:blipFill>
        <p:spPr>
          <a:xfrm>
            <a:off x="5979460" y="3429000"/>
            <a:ext cx="5495729" cy="30666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79951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-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4861 L 0.17805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7805 -0.24861 L -0.21453 -0.24133" pathEditMode="relative" ptsTypes="AA">
                                      <p:cBhvr>
                                        <p:cTn id="1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1453 -0.24133 L -0.24922 -0.2245" pathEditMode="relative" ptsTypes="AA">
                                      <p:cBhvr>
                                        <p:cTn id="1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245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606D9-7333-6E5A-63FA-5C3FDDA64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32582E-E2D8-029D-F9B6-4CB1CB4CD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643" y="463936"/>
            <a:ext cx="6008965" cy="1430273"/>
          </a:xfrm>
        </p:spPr>
        <p:txBody>
          <a:bodyPr>
            <a:normAutofit/>
          </a:bodyPr>
          <a:lstStyle/>
          <a:p>
            <a:r>
              <a:rPr lang="en-US" dirty="0"/>
              <a:t>System &amp; Operations Modifications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7F1256-1AFC-0F0A-9FBE-CC47BDD4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2523" y="887903"/>
            <a:ext cx="3960506" cy="5274337"/>
          </a:xfrm>
        </p:spPr>
        <p:txBody>
          <a:bodyPr>
            <a:normAutofit/>
          </a:bodyPr>
          <a:lstStyle/>
          <a:p>
            <a:pPr>
              <a:buClr>
                <a:srgbClr val="FFA500"/>
              </a:buClr>
            </a:pPr>
            <a:r>
              <a:rPr lang="en-US" sz="2400" b="1" dirty="0">
                <a:solidFill>
                  <a:srgbClr val="273F57"/>
                </a:solidFill>
              </a:rPr>
              <a:t>Turnout Acquisition</a:t>
            </a:r>
          </a:p>
          <a:p>
            <a:pPr marL="285750" indent="-285750">
              <a:buClr>
                <a:srgbClr val="FFA5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3F57"/>
                </a:solidFill>
              </a:rPr>
              <a:t>Purchased four connection </a:t>
            </a:r>
            <a:br>
              <a:rPr lang="en-US" sz="2000" dirty="0">
                <a:solidFill>
                  <a:srgbClr val="273F57"/>
                </a:solidFill>
              </a:rPr>
            </a:br>
            <a:r>
              <a:rPr lang="en-US" sz="2000" dirty="0">
                <a:solidFill>
                  <a:srgbClr val="273F57"/>
                </a:solidFill>
              </a:rPr>
              <a:t>(RB-1, RB-8, RB-9, &amp; </a:t>
            </a:r>
            <a:br>
              <a:rPr lang="en-US" sz="2000" dirty="0">
                <a:solidFill>
                  <a:srgbClr val="273F57"/>
                </a:solidFill>
              </a:rPr>
            </a:br>
            <a:r>
              <a:rPr lang="en-US" sz="2000" dirty="0">
                <a:solidFill>
                  <a:srgbClr val="273F57"/>
                </a:solidFill>
              </a:rPr>
              <a:t>RB-10) for $607k</a:t>
            </a:r>
          </a:p>
          <a:p>
            <a:pPr marL="285750" indent="-285750">
              <a:buClr>
                <a:srgbClr val="FFA5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3F57"/>
                </a:solidFill>
              </a:rPr>
              <a:t>Post-detachment secured the sites and assumed control</a:t>
            </a:r>
          </a:p>
          <a:p>
            <a:pPr marL="742950" lvl="1" indent="-285750">
              <a:buClr>
                <a:srgbClr val="FFA5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IT/Electrical Services led Project in coordination w/SDCWA operations staff</a:t>
            </a:r>
          </a:p>
          <a:p>
            <a:pPr marL="285750" indent="-285750">
              <a:buClr>
                <a:srgbClr val="FFA5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3F57"/>
                </a:solidFill>
              </a:rPr>
              <a:t>Rainbow operates RB-8, RB-9 exclusively. SDCWA operates RB-1, RB-10 control valve due to the sensitive operations downstream of the 1</a:t>
            </a:r>
            <a:r>
              <a:rPr lang="en-US" sz="2000" baseline="30000" dirty="0">
                <a:solidFill>
                  <a:srgbClr val="273F57"/>
                </a:solidFill>
              </a:rPr>
              <a:t>st</a:t>
            </a:r>
            <a:r>
              <a:rPr lang="en-US" sz="2000" dirty="0">
                <a:solidFill>
                  <a:srgbClr val="273F57"/>
                </a:solidFill>
              </a:rPr>
              <a:t> Aqueduct.</a:t>
            </a:r>
          </a:p>
          <a:p>
            <a:endParaRPr lang="en-US" dirty="0">
              <a:solidFill>
                <a:srgbClr val="273F57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13645E-DD0A-527D-2C71-D943A544F398}"/>
              </a:ext>
            </a:extLst>
          </p:cNvPr>
          <p:cNvCxnSpPr>
            <a:cxnSpLocks/>
          </p:cNvCxnSpPr>
          <p:nvPr/>
        </p:nvCxnSpPr>
        <p:spPr>
          <a:xfrm>
            <a:off x="478971" y="1915963"/>
            <a:ext cx="6120612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FD195C-1651-2FA1-681A-AC549C2A9E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6" r="11033"/>
          <a:stretch/>
        </p:blipFill>
        <p:spPr>
          <a:xfrm>
            <a:off x="478971" y="2211066"/>
            <a:ext cx="3583289" cy="320804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ABBCC-7F96-77E6-5FD7-542E035F7F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08" r="5745"/>
          <a:stretch/>
        </p:blipFill>
        <p:spPr>
          <a:xfrm>
            <a:off x="4261438" y="2232788"/>
            <a:ext cx="3004457" cy="31863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45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DE3AC2-C8B3-40CA-1017-7F1D62C11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38" y="1567208"/>
            <a:ext cx="5823898" cy="2387600"/>
          </a:xfrm>
        </p:spPr>
        <p:txBody>
          <a:bodyPr>
            <a:normAutofit/>
          </a:bodyPr>
          <a:lstStyle/>
          <a:p>
            <a:r>
              <a:rPr lang="en-US" sz="5400" dirty="0"/>
              <a:t>Pump Station Commissioning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023BC-BD42-9B66-0CD8-67149C65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ECC40-5687-854F-BF7E-BCFAE627606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F6ECFA-485C-DF16-8155-A589BA47E67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26100" y="6389688"/>
            <a:ext cx="6565900" cy="365125"/>
          </a:xfrm>
        </p:spPr>
        <p:txBody>
          <a:bodyPr/>
          <a:lstStyle/>
          <a:p>
            <a:r>
              <a:rPr lang="en-US" dirty="0"/>
              <a:t>COMMUNICATIONS &amp; CUSTOMER SERVICE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408496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Stations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C000"/>
              </a:buClr>
            </a:pPr>
            <a:r>
              <a:rPr lang="en-US" dirty="0"/>
              <a:t>Pump Station to Tank Flow</a:t>
            </a:r>
          </a:p>
          <a:p>
            <a:pPr>
              <a:buClr>
                <a:srgbClr val="FFC000"/>
              </a:buClr>
            </a:pPr>
            <a:r>
              <a:rPr lang="en-US" dirty="0"/>
              <a:t>Power Startup</a:t>
            </a:r>
          </a:p>
          <a:p>
            <a:pPr>
              <a:buClr>
                <a:srgbClr val="FFC000"/>
              </a:buClr>
            </a:pPr>
            <a:r>
              <a:rPr lang="en-US" dirty="0"/>
              <a:t>Station Testing:</a:t>
            </a:r>
          </a:p>
          <a:p>
            <a:pPr lvl="1">
              <a:buClr>
                <a:srgbClr val="FFC000"/>
              </a:buClr>
            </a:pPr>
            <a:r>
              <a:rPr lang="en-US" dirty="0"/>
              <a:t>Valves</a:t>
            </a:r>
          </a:p>
          <a:p>
            <a:pPr lvl="1">
              <a:buClr>
                <a:srgbClr val="FFC000"/>
              </a:buClr>
            </a:pPr>
            <a:r>
              <a:rPr lang="en-US" dirty="0"/>
              <a:t>Pumps</a:t>
            </a:r>
          </a:p>
          <a:p>
            <a:pPr lvl="1">
              <a:buClr>
                <a:srgbClr val="FFC000"/>
              </a:buClr>
            </a:pPr>
            <a:r>
              <a:rPr lang="en-US" dirty="0"/>
              <a:t>Electrical</a:t>
            </a:r>
          </a:p>
          <a:p>
            <a:pPr lvl="1">
              <a:buClr>
                <a:srgbClr val="FFC000"/>
              </a:buClr>
            </a:pPr>
            <a:r>
              <a:rPr lang="en-US" dirty="0"/>
              <a:t>SCADA</a:t>
            </a:r>
          </a:p>
          <a:p>
            <a:pPr lvl="1">
              <a:buClr>
                <a:srgbClr val="FFC000"/>
              </a:buClr>
            </a:pPr>
            <a:r>
              <a:rPr lang="en-US" dirty="0"/>
              <a:t>Communications</a:t>
            </a:r>
          </a:p>
          <a:p>
            <a:pPr lvl="1">
              <a:buClr>
                <a:srgbClr val="FFC000"/>
              </a:buClr>
            </a:pPr>
            <a:r>
              <a:rPr lang="en-US" dirty="0"/>
              <a:t>Generator testing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25BF-4F99-697C-E269-24B42408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1125" y="6356350"/>
            <a:ext cx="650875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8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4EADF94-F24A-0B79-4781-B6A7E83898C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01" b="101"/>
          <a:stretch/>
        </p:blipFill>
        <p:spPr>
          <a:xfrm>
            <a:off x="5818843" y="1646238"/>
            <a:ext cx="5630862" cy="4351337"/>
          </a:xfrm>
        </p:spPr>
      </p:pic>
    </p:spTree>
    <p:extLst>
      <p:ext uri="{BB962C8B-B14F-4D97-AF65-F5344CB8AC3E}">
        <p14:creationId xmlns:p14="http://schemas.microsoft.com/office/powerpoint/2010/main" val="249110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B0D7-49AD-828C-F964-E863E1317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3B6B9-BDF7-893A-E6CA-C9E1475A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Stations Commissioning (West Lilac)</a:t>
            </a:r>
          </a:p>
        </p:txBody>
      </p:sp>
      <p:pic>
        <p:nvPicPr>
          <p:cNvPr id="9" name="Content Placeholder 8" descr="A picture containing indoor, wall, white&#10;&#10;Description automatically generated">
            <a:extLst>
              <a:ext uri="{FF2B5EF4-FFF2-40B4-BE49-F238E27FC236}">
                <a16:creationId xmlns:a16="http://schemas.microsoft.com/office/drawing/2014/main" id="{76140140-456E-F7C2-7F9B-D8CB8A583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448425" y="2154721"/>
            <a:ext cx="4337719" cy="3253289"/>
          </a:xfr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90353DE3-7D8E-A006-C24D-539737A09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8207" y="1612302"/>
            <a:ext cx="5783897" cy="433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F SlideDeckTemplate 2021" id="{73AC3071-162C-A24D-93E3-1D8BB84C84A8}" vid="{F219C12A-8E40-BF4F-9664-558703852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25152</TotalTime>
  <Words>560</Words>
  <Application>Microsoft Macintosh PowerPoint</Application>
  <PresentationFormat>Widescreen</PresentationFormat>
  <Paragraphs>106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Gotham-Book</vt:lpstr>
      <vt:lpstr>Gotham-Medium</vt:lpstr>
      <vt:lpstr>GothamBook</vt:lpstr>
      <vt:lpstr>Helvetica</vt:lpstr>
      <vt:lpstr>Proxima Nova</vt:lpstr>
      <vt:lpstr>Office Theme</vt:lpstr>
      <vt:lpstr>Detachment Finalization &amp; Results</vt:lpstr>
      <vt:lpstr>Detachment Requirements &amp; Results</vt:lpstr>
      <vt:lpstr>System &amp; Operations Modifications</vt:lpstr>
      <vt:lpstr>Southern Connections</vt:lpstr>
      <vt:lpstr>Morro Reservoir Chloramination</vt:lpstr>
      <vt:lpstr>System &amp; Operations Modifications</vt:lpstr>
      <vt:lpstr>Pump Station Commissioning</vt:lpstr>
      <vt:lpstr>Pump Stations Commissioning</vt:lpstr>
      <vt:lpstr>Pump Stations Commissioning (West Lilac)</vt:lpstr>
      <vt:lpstr>Pump Stations Commissioning (Dentro De Lomas)</vt:lpstr>
      <vt:lpstr>Pump Stations Commissioning (Rancho Amigos)</vt:lpstr>
      <vt:lpstr>Pump Stations Capacity Testing</vt:lpstr>
      <vt:lpstr>Operational Flexibility</vt:lpstr>
      <vt:lpstr>System Online &amp; Operational</vt:lpstr>
      <vt:lpstr>PowerPoint Presentation</vt:lpstr>
      <vt:lpstr>Exit Fee Status</vt:lpstr>
      <vt:lpstr>2024  Financial Results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Jake Wiley</dc:creator>
  <cp:lastModifiedBy>Amanda Weber</cp:lastModifiedBy>
  <cp:revision>515</cp:revision>
  <cp:lastPrinted>2024-08-27T17:33:22Z</cp:lastPrinted>
  <dcterms:created xsi:type="dcterms:W3CDTF">2022-01-13T02:25:26Z</dcterms:created>
  <dcterms:modified xsi:type="dcterms:W3CDTF">2025-01-28T19:47:07Z</dcterms:modified>
</cp:coreProperties>
</file>