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259" r:id="rId2"/>
    <p:sldId id="328" r:id="rId3"/>
    <p:sldId id="329" r:id="rId4"/>
    <p:sldId id="327" r:id="rId5"/>
    <p:sldId id="330" r:id="rId6"/>
    <p:sldId id="332" r:id="rId7"/>
    <p:sldId id="331" r:id="rId8"/>
    <p:sldId id="270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66AF"/>
    <a:srgbClr val="4FC6E0"/>
    <a:srgbClr val="F16022"/>
    <a:srgbClr val="FF6D6D"/>
    <a:srgbClr val="1B2E5C"/>
    <a:srgbClr val="97D8E9"/>
    <a:srgbClr val="FEBF0F"/>
    <a:srgbClr val="204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44"/>
    <p:restoredTop sz="90068"/>
  </p:normalViewPr>
  <p:slideViewPr>
    <p:cSldViewPr snapToGrid="0">
      <p:cViewPr varScale="1">
        <p:scale>
          <a:sx n="100" d="100"/>
          <a:sy n="100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71399-4CEA-F64B-ADAA-54B0DFF2365F}" type="datetimeFigureOut">
              <a:rPr lang="en-US" smtClean="0"/>
              <a:t>11/19/2024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A2F4D-5C1C-834B-BEFA-52EB684A70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338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D7952-2603-08C3-1BB7-085BA6EFC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0ACAA2-5844-1C23-82D3-C8574F4E9D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BE5FAF-1F81-09DD-F4F1-550D9724F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B99A7A-DD62-FCAD-5079-A003C1ECF1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A2F4D-5C1C-834B-BEFA-52EB684A702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109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5510B-2F37-D6FA-69DA-FD95C5CA1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750610-FBFF-6C71-F0B6-4D25862D6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C3881A-D6C5-3C93-F6BC-FA66112388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7A307E-7113-FB12-E1F7-8A81DC910F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A2F4D-5C1C-834B-BEFA-52EB684A702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708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CE20F-AA77-A026-464B-FD70D7A33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428E78-9798-6009-F161-3048C60576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0C32D5-DE6E-01CE-2D63-E74D8DBF4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002DC4-6459-157E-31B7-22BDD9CE0B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A2F4D-5C1C-834B-BEFA-52EB684A702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863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A0283-48E7-A859-4EA5-C5B1A3F3E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329512-4E9C-BC36-DA76-CB4CDA4936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221AB1-B6F1-634F-8F74-FFA5F3EC11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376317-9F68-DDA2-7614-44C82A764A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A2F4D-5C1C-834B-BEFA-52EB684A702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94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FBED2-36B7-41EC-F7E2-8D1C755FB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E0EB52-2DF9-88D5-FB0A-88BED01FD7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92AE6A-F4E1-CA03-2CBF-7AAADCD43E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435E7-C5D7-B17A-BF29-2231173BAC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A2F4D-5C1C-834B-BEFA-52EB684A702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059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779F6-16CB-241B-4558-73A957128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9465AF-04F0-181A-FA29-6A43D06EB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EAA86A-19ED-6FB7-1758-A352279ADD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00E687-D4EF-6BCB-5949-71769428D5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A2F4D-5C1C-834B-BEFA-52EB684A702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894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10C6138-4F1C-B547-FF9F-43C23101FD89}"/>
              </a:ext>
            </a:extLst>
          </p:cNvPr>
          <p:cNvSpPr/>
          <p:nvPr userDrawn="1"/>
        </p:nvSpPr>
        <p:spPr>
          <a:xfrm>
            <a:off x="-6066" y="0"/>
            <a:ext cx="12323572" cy="6858000"/>
          </a:xfrm>
          <a:prstGeom prst="rect">
            <a:avLst/>
          </a:prstGeom>
          <a:gradFill flip="none" rotWithShape="1">
            <a:gsLst>
              <a:gs pos="30000">
                <a:srgbClr val="0966AF">
                  <a:alpha val="84244"/>
                </a:srgbClr>
              </a:gs>
              <a:gs pos="92000">
                <a:schemeClr val="bg1"/>
              </a:gs>
              <a:gs pos="73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AFF06F-2190-A605-D21D-F371A0D5DB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23913" y="997981"/>
            <a:ext cx="6666099" cy="2387600"/>
          </a:xfrm>
        </p:spPr>
        <p:txBody>
          <a:bodyPr anchor="b">
            <a:noAutofit/>
          </a:bodyPr>
          <a:lstStyle>
            <a:lvl1pPr algn="l">
              <a:defRPr sz="6000" b="1" i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C7A02-17FB-4744-C320-2BD4F260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48535"/>
            <a:ext cx="2743200" cy="365125"/>
          </a:xfrm>
        </p:spPr>
        <p:txBody>
          <a:bodyPr/>
          <a:lstStyle/>
          <a:p>
            <a:fld id="{995F338A-136C-B34F-ACDB-415D35B73F89}" type="datetime1">
              <a:rPr lang="en-US" smtClean="0"/>
              <a:t>11/19/2024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4D2E7-A35F-8C89-C36E-EB7C80EBC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1D46A-C403-A7D8-869D-A80A30B9A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A logo with a sun and waves&#10;&#10;Description automatically generated">
            <a:extLst>
              <a:ext uri="{FF2B5EF4-FFF2-40B4-BE49-F238E27FC236}">
                <a16:creationId xmlns:a16="http://schemas.microsoft.com/office/drawing/2014/main" id="{37834BAB-8B32-86AD-EA59-DF54324ADE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19991" y="4292553"/>
            <a:ext cx="3328577" cy="1902044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CE1F118-421A-CA40-513E-DF516D9EA5B1}"/>
              </a:ext>
            </a:extLst>
          </p:cNvPr>
          <p:cNvCxnSpPr>
            <a:cxnSpLocks/>
          </p:cNvCxnSpPr>
          <p:nvPr userDrawn="1"/>
        </p:nvCxnSpPr>
        <p:spPr>
          <a:xfrm>
            <a:off x="838200" y="3372134"/>
            <a:ext cx="6651812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7E974C75-2A2B-16BD-1E96-4834378B8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3913" y="3477656"/>
            <a:ext cx="666609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966A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50400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>
            <a:extLst>
              <a:ext uri="{FF2B5EF4-FFF2-40B4-BE49-F238E27FC236}">
                <a16:creationId xmlns:a16="http://schemas.microsoft.com/office/drawing/2014/main" id="{C9C126FC-C15A-113C-E470-0EB41E330AF2}"/>
              </a:ext>
            </a:extLst>
          </p:cNvPr>
          <p:cNvSpPr/>
          <p:nvPr userDrawn="1"/>
        </p:nvSpPr>
        <p:spPr>
          <a:xfrm>
            <a:off x="0" y="365125"/>
            <a:ext cx="11711354" cy="1147152"/>
          </a:xfrm>
          <a:prstGeom prst="round1Rect">
            <a:avLst/>
          </a:prstGeom>
          <a:gradFill>
            <a:gsLst>
              <a:gs pos="62000">
                <a:srgbClr val="0966AF">
                  <a:alpha val="84244"/>
                </a:srgbClr>
              </a:gs>
              <a:gs pos="92000">
                <a:srgbClr val="97D8E9">
                  <a:alpha val="42409"/>
                </a:srgbClr>
              </a:gs>
              <a:gs pos="22000">
                <a:srgbClr val="204C90">
                  <a:lumMod val="100000"/>
                </a:srgb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8E154F-548C-B0B2-B215-0C5E762D1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81FC7F-FF33-8B49-D70A-80CAFE800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74C1-83AA-724F-8DDD-9268FE845052}" type="datetime1">
              <a:rPr lang="en-US" smtClean="0"/>
              <a:t>11/19/2024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CC172-E997-0716-F60F-607604989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6D31F0-B895-70F0-EE7A-5650FB77D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5527EF1-7351-3F7D-E505-9DEE773BC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23572A-E778-79D4-3347-436AEC5908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8000"/>
          </a:blip>
          <a:srcRect l="-144" r="40633"/>
          <a:stretch/>
        </p:blipFill>
        <p:spPr>
          <a:xfrm>
            <a:off x="9155430" y="5636799"/>
            <a:ext cx="3036570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22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8C70D-67B1-8E65-69EC-736D7C5A27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71628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ound Single Corner Rectangle 7">
            <a:extLst>
              <a:ext uri="{FF2B5EF4-FFF2-40B4-BE49-F238E27FC236}">
                <a16:creationId xmlns:a16="http://schemas.microsoft.com/office/drawing/2014/main" id="{B262A401-AD5B-0CE6-E386-2258158E0935}"/>
              </a:ext>
            </a:extLst>
          </p:cNvPr>
          <p:cNvSpPr/>
          <p:nvPr userDrawn="1"/>
        </p:nvSpPr>
        <p:spPr>
          <a:xfrm rot="10800000">
            <a:off x="6742906" y="0"/>
            <a:ext cx="5449094" cy="6356350"/>
          </a:xfrm>
          <a:prstGeom prst="round1Rect">
            <a:avLst/>
          </a:prstGeom>
          <a:gradFill>
            <a:gsLst>
              <a:gs pos="31000">
                <a:srgbClr val="0966AF">
                  <a:alpha val="84244"/>
                </a:srgbClr>
              </a:gs>
              <a:gs pos="92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F88AEB-29D0-A15E-1C6A-F928CB584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54341" y="2069690"/>
            <a:ext cx="4099460" cy="3999321"/>
          </a:xfrm>
        </p:spPr>
        <p:txBody>
          <a:bodyPr/>
          <a:lstStyle>
            <a:lvl1pPr marL="0" indent="0">
              <a:buNone/>
              <a:defRPr sz="1600">
                <a:solidFill>
                  <a:srgbClr val="1B2E5C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EA6EC-AB82-F49D-DD8F-E94A8EF39F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294" y="6361236"/>
            <a:ext cx="2743200" cy="365125"/>
          </a:xfrm>
        </p:spPr>
        <p:txBody>
          <a:bodyPr/>
          <a:lstStyle/>
          <a:p>
            <a:fld id="{6305AC6C-7EC7-5145-80FE-2B1CBC0907CB}" type="datetime1">
              <a:rPr lang="en-US" smtClean="0"/>
              <a:t>11/19/2024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DA5-4D83-5C29-07E5-963464AAC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54DE5-D21F-D3A3-87F9-06308CF8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F9FB64F-F795-FFC4-DBCC-6DF3771DBA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54340" y="817002"/>
            <a:ext cx="4099460" cy="105425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1BE6760-D43D-DE7F-E777-57DFE552314D}"/>
              </a:ext>
            </a:extLst>
          </p:cNvPr>
          <p:cNvCxnSpPr>
            <a:cxnSpLocks/>
          </p:cNvCxnSpPr>
          <p:nvPr userDrawn="1"/>
        </p:nvCxnSpPr>
        <p:spPr>
          <a:xfrm flipV="1">
            <a:off x="7254340" y="1868271"/>
            <a:ext cx="4099460" cy="2982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766B53FB-915C-E92B-8330-F11889DAA2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8000"/>
          </a:blip>
          <a:srcRect l="-144" r="40633"/>
          <a:stretch/>
        </p:blipFill>
        <p:spPr>
          <a:xfrm>
            <a:off x="9155430" y="5254030"/>
            <a:ext cx="3036570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426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8389FC0-5D5A-3651-138D-C26B422DE045}"/>
              </a:ext>
            </a:extLst>
          </p:cNvPr>
          <p:cNvSpPr/>
          <p:nvPr userDrawn="1"/>
        </p:nvSpPr>
        <p:spPr>
          <a:xfrm rot="10800000">
            <a:off x="-6066" y="0"/>
            <a:ext cx="12296678" cy="6858000"/>
          </a:xfrm>
          <a:prstGeom prst="rect">
            <a:avLst/>
          </a:prstGeom>
          <a:gradFill flip="none" rotWithShape="1">
            <a:gsLst>
              <a:gs pos="30000">
                <a:srgbClr val="0966AF">
                  <a:alpha val="84244"/>
                </a:srgbClr>
              </a:gs>
              <a:gs pos="92000">
                <a:schemeClr val="bg1"/>
              </a:gs>
              <a:gs pos="73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9BACE2-825C-4E86-B2A8-68309F29E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64783D-5B4A-F741-83C6-344A72C7AC47}" type="datetime1">
              <a:rPr lang="en-US" smtClean="0"/>
              <a:t>11/19/2024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C94922-6C02-2FF5-F2F6-9368B11A0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13925-BA6C-82AE-CFF6-B86C83EF8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1B073CA-E1DB-6646-8627-B9A066EC1A4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E17C329-285A-512B-B1FE-9DD10EC3D6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4473" y="3652870"/>
            <a:ext cx="10515600" cy="60789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pic>
        <p:nvPicPr>
          <p:cNvPr id="5" name="Picture 4" descr="A logo with a sun and waves&#10;&#10;Description automatically generated">
            <a:extLst>
              <a:ext uri="{FF2B5EF4-FFF2-40B4-BE49-F238E27FC236}">
                <a16:creationId xmlns:a16="http://schemas.microsoft.com/office/drawing/2014/main" id="{8EFA0F9A-E681-975C-8095-D69833ABAC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55232" y="464597"/>
            <a:ext cx="4947678" cy="282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8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97D370-1644-EA20-36B0-0F576613D1DE}"/>
              </a:ext>
            </a:extLst>
          </p:cNvPr>
          <p:cNvSpPr/>
          <p:nvPr userDrawn="1"/>
        </p:nvSpPr>
        <p:spPr>
          <a:xfrm>
            <a:off x="-6066" y="-1"/>
            <a:ext cx="12198066" cy="3106271"/>
          </a:xfrm>
          <a:prstGeom prst="rect">
            <a:avLst/>
          </a:prstGeom>
          <a:gradFill flip="none" rotWithShape="1">
            <a:gsLst>
              <a:gs pos="33000">
                <a:srgbClr val="0966AF">
                  <a:alpha val="84244"/>
                </a:srgbClr>
              </a:gs>
              <a:gs pos="84000">
                <a:schemeClr val="bg1"/>
              </a:gs>
              <a:gs pos="56000">
                <a:srgbClr val="97D8E9">
                  <a:alpha val="42409"/>
                </a:srgbClr>
              </a:gs>
              <a:gs pos="8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58D5F-E17A-719B-FD1E-2D4E10B2E4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CC692-A0C9-EB4B-8A51-124CEDACF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2E0C2-7856-2959-8B03-40C27CA59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D6B88-87BA-2641-8BAF-C8FCD863772D}" type="datetime1">
              <a:rPr lang="en-US" smtClean="0"/>
              <a:t>11/19/2024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8FC86-C04E-47A8-1A10-DB6B90BC9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C8479-224A-930F-4886-0851C9BB6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5E63AF7-0B64-23FF-EF8D-8905A327FFCA}"/>
              </a:ext>
            </a:extLst>
          </p:cNvPr>
          <p:cNvCxnSpPr>
            <a:cxnSpLocks/>
          </p:cNvCxnSpPr>
          <p:nvPr userDrawn="1"/>
        </p:nvCxnSpPr>
        <p:spPr>
          <a:xfrm>
            <a:off x="846994" y="1288927"/>
            <a:ext cx="10506806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81BF62DD-D18D-625A-62BB-E5807DE77EFF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560718" y="1817738"/>
            <a:ext cx="5631282" cy="43513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6E7DA9-3501-A5D8-8B2B-3A144215A7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303" r="32792"/>
          <a:stretch/>
        </p:blipFill>
        <p:spPr>
          <a:xfrm>
            <a:off x="8931166" y="223122"/>
            <a:ext cx="3260834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385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CA64277-E16C-7F5C-34ED-CECE4FF4F175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gradFill flip="none" rotWithShape="1">
            <a:gsLst>
              <a:gs pos="30000">
                <a:srgbClr val="0966AF">
                  <a:alpha val="84244"/>
                </a:srgbClr>
              </a:gs>
              <a:gs pos="94000">
                <a:schemeClr val="bg1"/>
              </a:gs>
              <a:gs pos="85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CC1671-4521-2A7A-F5FC-FD897B45E9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95401"/>
            <a:ext cx="10515600" cy="65808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3D858-2704-F7F1-3F5C-94D8405F4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6771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B4A6B1-A111-F4DB-5556-205C1C13B1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6770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695451-D7AA-2A3F-767A-8C8BBC61EF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53235"/>
            <a:ext cx="5183188" cy="38364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36ECF7-2998-AFC9-588E-E353BAF03877}"/>
              </a:ext>
            </a:extLst>
          </p:cNvPr>
          <p:cNvCxnSpPr>
            <a:cxnSpLocks/>
          </p:cNvCxnSpPr>
          <p:nvPr userDrawn="1"/>
        </p:nvCxnSpPr>
        <p:spPr>
          <a:xfrm>
            <a:off x="846994" y="1463738"/>
            <a:ext cx="10506806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B7A6C3-F378-0F47-C911-FF0AA2899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8940D-990F-8592-37FE-66BC76EEC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D73DB-8D22-3C96-C74C-1674E5E08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53235"/>
            <a:ext cx="5157787" cy="38364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01579A-BCC3-617F-0619-C44E9462A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406B1-6AC8-C547-97A4-7242AEDA87E2}" type="datetime1">
              <a:rPr lang="en-US" smtClean="0"/>
              <a:t>11/19/2024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4D86E75-C816-0D3B-23E7-D81AAD2BE8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0245" r="-3357"/>
          <a:stretch/>
        </p:blipFill>
        <p:spPr>
          <a:xfrm>
            <a:off x="0" y="5228031"/>
            <a:ext cx="4240924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503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10C6138-4F1C-B547-FF9F-43C23101FD89}"/>
              </a:ext>
            </a:extLst>
          </p:cNvPr>
          <p:cNvSpPr/>
          <p:nvPr userDrawn="1"/>
        </p:nvSpPr>
        <p:spPr>
          <a:xfrm>
            <a:off x="-6066" y="0"/>
            <a:ext cx="12323572" cy="6858000"/>
          </a:xfrm>
          <a:prstGeom prst="rect">
            <a:avLst/>
          </a:prstGeom>
          <a:gradFill flip="none" rotWithShape="1">
            <a:gsLst>
              <a:gs pos="30000">
                <a:srgbClr val="0966AF">
                  <a:alpha val="84244"/>
                </a:srgbClr>
              </a:gs>
              <a:gs pos="92000">
                <a:schemeClr val="bg1"/>
              </a:gs>
              <a:gs pos="73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AFF06F-2190-A605-D21D-F371A0D5DB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23913" y="997981"/>
            <a:ext cx="6666099" cy="2387600"/>
          </a:xfrm>
        </p:spPr>
        <p:txBody>
          <a:bodyPr anchor="b">
            <a:noAutofit/>
          </a:bodyPr>
          <a:lstStyle>
            <a:lvl1pPr algn="l">
              <a:defRPr sz="6000" b="1" i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C7A02-17FB-4744-C320-2BD4F260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48535"/>
            <a:ext cx="2743200" cy="365125"/>
          </a:xfrm>
        </p:spPr>
        <p:txBody>
          <a:bodyPr/>
          <a:lstStyle/>
          <a:p>
            <a:fld id="{995F338A-136C-B34F-ACDB-415D35B73F89}" type="datetime1">
              <a:rPr lang="en-US" smtClean="0"/>
              <a:t>11/19/2024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4D2E7-A35F-8C89-C36E-EB7C80EBC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1D46A-C403-A7D8-869D-A80A30B9A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A logo with a sun and waves&#10;&#10;Description automatically generated">
            <a:extLst>
              <a:ext uri="{FF2B5EF4-FFF2-40B4-BE49-F238E27FC236}">
                <a16:creationId xmlns:a16="http://schemas.microsoft.com/office/drawing/2014/main" id="{37834BAB-8B32-86AD-EA59-DF54324ADE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19991" y="4292553"/>
            <a:ext cx="3328577" cy="1902044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CE1F118-421A-CA40-513E-DF516D9EA5B1}"/>
              </a:ext>
            </a:extLst>
          </p:cNvPr>
          <p:cNvCxnSpPr>
            <a:cxnSpLocks/>
          </p:cNvCxnSpPr>
          <p:nvPr userDrawn="1"/>
        </p:nvCxnSpPr>
        <p:spPr>
          <a:xfrm>
            <a:off x="838200" y="3372134"/>
            <a:ext cx="6651812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7E974C75-2A2B-16BD-1E96-4834378B8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3913" y="3477656"/>
            <a:ext cx="666609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966A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 descr="A white logo with a sun and waves&#10;&#10;Description automatically generated">
            <a:extLst>
              <a:ext uri="{FF2B5EF4-FFF2-40B4-BE49-F238E27FC236}">
                <a16:creationId xmlns:a16="http://schemas.microsoft.com/office/drawing/2014/main" id="{F43393FC-CC56-9761-6D42-027B3AE6AB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41000"/>
          </a:blip>
          <a:srcRect l="27241" t="-1197" r="867" b="-1625"/>
          <a:stretch/>
        </p:blipFill>
        <p:spPr>
          <a:xfrm>
            <a:off x="-6066" y="4670704"/>
            <a:ext cx="4023361" cy="168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7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>
            <a:extLst>
              <a:ext uri="{FF2B5EF4-FFF2-40B4-BE49-F238E27FC236}">
                <a16:creationId xmlns:a16="http://schemas.microsoft.com/office/drawing/2014/main" id="{BB41F3DA-E501-B197-46F1-5B070E24627F}"/>
              </a:ext>
            </a:extLst>
          </p:cNvPr>
          <p:cNvSpPr/>
          <p:nvPr userDrawn="1"/>
        </p:nvSpPr>
        <p:spPr>
          <a:xfrm>
            <a:off x="0" y="471488"/>
            <a:ext cx="5029200" cy="6386511"/>
          </a:xfrm>
          <a:prstGeom prst="round1Rect">
            <a:avLst/>
          </a:prstGeom>
          <a:gradFill flip="none" rotWithShape="1">
            <a:gsLst>
              <a:gs pos="62000">
                <a:srgbClr val="0966AF">
                  <a:alpha val="84244"/>
                </a:srgbClr>
              </a:gs>
              <a:gs pos="92000">
                <a:srgbClr val="97D8E9">
                  <a:alpha val="42409"/>
                </a:srgbClr>
              </a:gs>
              <a:gs pos="22000">
                <a:srgbClr val="204C90">
                  <a:lumMod val="100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EA6EC-AB82-F49D-DD8F-E94A8EF39F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294" y="636123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05AC6C-7EC7-5145-80FE-2B1CBC0907CB}" type="datetime1">
              <a:rPr lang="en-US" smtClean="0"/>
              <a:pPr/>
              <a:t>11/19/2024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DA5-4D83-5C29-07E5-963464AAC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54DE5-D21F-D3A3-87F9-06308CF8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F9FB64F-F795-FFC4-DBCC-6DF3771DBA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7780" y="1045465"/>
            <a:ext cx="4099460" cy="1054252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1BE6760-D43D-DE7F-E777-57DFE552314D}"/>
              </a:ext>
            </a:extLst>
          </p:cNvPr>
          <p:cNvCxnSpPr>
            <a:cxnSpLocks/>
          </p:cNvCxnSpPr>
          <p:nvPr userDrawn="1"/>
        </p:nvCxnSpPr>
        <p:spPr>
          <a:xfrm flipV="1">
            <a:off x="487780" y="2096734"/>
            <a:ext cx="4099460" cy="2982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F88AEB-29D0-A15E-1C6A-F928CB584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7781" y="2298153"/>
            <a:ext cx="4099460" cy="3999321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D83B433-67C0-53B8-5C1B-9301649944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67311" y="1045465"/>
            <a:ext cx="5821300" cy="49372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91EE74E-40A2-AFBF-ECBC-77B7197D08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0245" r="-3357"/>
          <a:stretch/>
        </p:blipFill>
        <p:spPr>
          <a:xfrm>
            <a:off x="0" y="5539554"/>
            <a:ext cx="4240924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69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61052A-9689-E985-64EE-94A5B8AD30DA}"/>
              </a:ext>
            </a:extLst>
          </p:cNvPr>
          <p:cNvSpPr/>
          <p:nvPr userDrawn="1"/>
        </p:nvSpPr>
        <p:spPr>
          <a:xfrm>
            <a:off x="3563471" y="14643"/>
            <a:ext cx="8628527" cy="6858000"/>
          </a:xfrm>
          <a:prstGeom prst="rect">
            <a:avLst/>
          </a:prstGeom>
          <a:gradFill flip="none" rotWithShape="1">
            <a:gsLst>
              <a:gs pos="47000">
                <a:srgbClr val="0966AF">
                  <a:alpha val="80000"/>
                </a:srgbClr>
              </a:gs>
              <a:gs pos="100000">
                <a:schemeClr val="bg1"/>
              </a:gs>
              <a:gs pos="85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AA86F2-565E-900F-58C7-76AC36435A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528" y="573680"/>
            <a:ext cx="6167272" cy="717235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24CF0-5AF9-2E71-0B27-5E15CC3921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4038" y="6374666"/>
            <a:ext cx="2743200" cy="365125"/>
          </a:xfrm>
        </p:spPr>
        <p:txBody>
          <a:bodyPr/>
          <a:lstStyle>
            <a:lvl1pPr>
              <a:defRPr>
                <a:solidFill>
                  <a:srgbClr val="1B2E5C"/>
                </a:solidFill>
              </a:defRPr>
            </a:lvl1pPr>
          </a:lstStyle>
          <a:p>
            <a:fld id="{2E248986-3079-8847-BFAC-9AC07298F152}" type="datetime1">
              <a:rPr lang="en-US" smtClean="0"/>
              <a:t>11/19/2024</a:t>
            </a:fld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FDC85BC-2D4A-2455-F522-E903DA5342C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0" y="618565"/>
            <a:ext cx="4725185" cy="54191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8B25725-5A83-101D-641C-327811DF072E}"/>
              </a:ext>
            </a:extLst>
          </p:cNvPr>
          <p:cNvCxnSpPr>
            <a:cxnSpLocks/>
          </p:cNvCxnSpPr>
          <p:nvPr userDrawn="1"/>
        </p:nvCxnSpPr>
        <p:spPr>
          <a:xfrm flipV="1">
            <a:off x="5186528" y="1288927"/>
            <a:ext cx="6167272" cy="1988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AC57298-D02E-E1C3-4CCF-177C5C9F1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6528" y="1449305"/>
            <a:ext cx="6167272" cy="56771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9404C075-30E8-7F39-7D0C-B5B5E267E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6528" y="2121377"/>
            <a:ext cx="6167272" cy="38364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D9A55-54CE-D7BB-E481-2BEF88EDD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F1CE-A246-323E-1E68-981F77F1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8611" y="6370992"/>
            <a:ext cx="533400" cy="365125"/>
          </a:xfrm>
        </p:spPr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4" name="Picture 3" descr="A white logo with a sun and waves&#10;&#10;Description automatically generated">
            <a:extLst>
              <a:ext uri="{FF2B5EF4-FFF2-40B4-BE49-F238E27FC236}">
                <a16:creationId xmlns:a16="http://schemas.microsoft.com/office/drawing/2014/main" id="{45BD9723-5496-D344-038D-BEEEC122A6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41000"/>
          </a:blip>
          <a:srcRect l="-706" t="-1197" r="19530" b="-1625"/>
          <a:stretch/>
        </p:blipFill>
        <p:spPr>
          <a:xfrm>
            <a:off x="7649026" y="4893906"/>
            <a:ext cx="4542972" cy="168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679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61FC8A3-ABC0-105A-9E39-2114F4682FF0}"/>
              </a:ext>
            </a:extLst>
          </p:cNvPr>
          <p:cNvSpPr/>
          <p:nvPr userDrawn="1"/>
        </p:nvSpPr>
        <p:spPr>
          <a:xfrm>
            <a:off x="0" y="2285999"/>
            <a:ext cx="12191998" cy="4572001"/>
          </a:xfrm>
          <a:prstGeom prst="rect">
            <a:avLst/>
          </a:prstGeom>
          <a:gradFill flip="none" rotWithShape="1">
            <a:gsLst>
              <a:gs pos="47000">
                <a:srgbClr val="0966AF">
                  <a:alpha val="80000"/>
                </a:srgbClr>
              </a:gs>
              <a:gs pos="100000">
                <a:schemeClr val="bg1"/>
              </a:gs>
              <a:gs pos="85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5A1C1D-FB2E-7D5E-3FF8-61A9742621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81037"/>
            <a:ext cx="9852212" cy="514286"/>
          </a:xfrm>
        </p:spPr>
        <p:txBody>
          <a:bodyPr/>
          <a:lstStyle>
            <a:lvl1pPr>
              <a:defRPr b="1" i="0">
                <a:latin typeface="Helvetica" pitchFamily="2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80D1E-7E5A-2438-F810-6C00B16F9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5965"/>
            <a:ext cx="3115235" cy="35009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7809D-45ED-43B1-B70C-0CD5511F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C93D6-0EF0-A14A-9126-265C614F6C27}" type="datetime1">
              <a:rPr lang="en-US" smtClean="0"/>
              <a:t>11/19/2024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2C328FE-B329-6722-3B78-CEACB4454614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61634"/>
            <a:ext cx="10650411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F580667C-AC70-98F9-0EC2-B592BEF2EBB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38381" y="2675965"/>
            <a:ext cx="3115235" cy="35009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288E40E7-1CDB-0435-4222-5A531C3DA07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38565" y="2675965"/>
            <a:ext cx="3115235" cy="35009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71A9A40-5A4B-E5F9-924C-AF7241349943}"/>
              </a:ext>
            </a:extLst>
          </p:cNvPr>
          <p:cNvSpPr/>
          <p:nvPr userDrawn="1"/>
        </p:nvSpPr>
        <p:spPr>
          <a:xfrm>
            <a:off x="9224683" y="1419686"/>
            <a:ext cx="1143000" cy="1143000"/>
          </a:xfrm>
          <a:prstGeom prst="ellipse">
            <a:avLst/>
          </a:prstGeom>
          <a:gradFill>
            <a:gsLst>
              <a:gs pos="13000">
                <a:srgbClr val="FFC000">
                  <a:alpha val="97000"/>
                </a:srgbClr>
              </a:gs>
              <a:gs pos="100000">
                <a:srgbClr val="F1602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AE4609E-C3F6-C39B-571E-6582FDE01433}"/>
              </a:ext>
            </a:extLst>
          </p:cNvPr>
          <p:cNvSpPr/>
          <p:nvPr userDrawn="1"/>
        </p:nvSpPr>
        <p:spPr>
          <a:xfrm>
            <a:off x="5524498" y="1419686"/>
            <a:ext cx="1143000" cy="1143000"/>
          </a:xfrm>
          <a:prstGeom prst="ellipse">
            <a:avLst/>
          </a:prstGeom>
          <a:gradFill>
            <a:gsLst>
              <a:gs pos="13000">
                <a:srgbClr val="FFC000">
                  <a:alpha val="97000"/>
                </a:srgbClr>
              </a:gs>
              <a:gs pos="100000">
                <a:srgbClr val="F1602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1C696B4-32E5-934C-C935-E51AE7515C7C}"/>
              </a:ext>
            </a:extLst>
          </p:cNvPr>
          <p:cNvSpPr/>
          <p:nvPr userDrawn="1"/>
        </p:nvSpPr>
        <p:spPr>
          <a:xfrm>
            <a:off x="1824317" y="1419686"/>
            <a:ext cx="1143000" cy="1143000"/>
          </a:xfrm>
          <a:prstGeom prst="ellipse">
            <a:avLst/>
          </a:prstGeom>
          <a:gradFill>
            <a:gsLst>
              <a:gs pos="13000">
                <a:srgbClr val="FFC000">
                  <a:alpha val="97000"/>
                </a:srgbClr>
              </a:gs>
              <a:gs pos="100000">
                <a:srgbClr val="F1602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001FD-0A00-0FAB-3A34-E057B9E74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6098D-EF89-FCA8-FFDB-C82DE463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CCEEA9C-B7DA-B7D8-6817-7A94E5D6C1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0245" r="-3357"/>
          <a:stretch/>
        </p:blipFill>
        <p:spPr>
          <a:xfrm>
            <a:off x="0" y="5539554"/>
            <a:ext cx="4240924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40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09CA07A-314E-26D1-D90D-E572BA68A4DF}"/>
              </a:ext>
            </a:extLst>
          </p:cNvPr>
          <p:cNvSpPr/>
          <p:nvPr userDrawn="1"/>
        </p:nvSpPr>
        <p:spPr>
          <a:xfrm>
            <a:off x="0" y="0"/>
            <a:ext cx="12198066" cy="6858000"/>
          </a:xfrm>
          <a:prstGeom prst="rect">
            <a:avLst/>
          </a:prstGeom>
          <a:gradFill flip="none" rotWithShape="1">
            <a:gsLst>
              <a:gs pos="30000">
                <a:srgbClr val="0966AF">
                  <a:alpha val="84244"/>
                </a:srgbClr>
              </a:gs>
              <a:gs pos="94000">
                <a:schemeClr val="bg1"/>
              </a:gs>
              <a:gs pos="63000">
                <a:srgbClr val="97D8E9">
                  <a:alpha val="42409"/>
                </a:srgbClr>
              </a:gs>
              <a:gs pos="4000">
                <a:srgbClr val="204C90">
                  <a:lumMod val="100000"/>
                </a:srgb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16F94F-CAC7-5C32-EBD4-BD960E050B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94662" y="1334422"/>
            <a:ext cx="6659137" cy="2484869"/>
          </a:xfrm>
        </p:spPr>
        <p:txBody>
          <a:bodyPr anchor="b"/>
          <a:lstStyle>
            <a:lvl1pPr algn="r">
              <a:defRPr sz="6000" b="1" i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22988-F1AA-DBBE-F02E-E2F71D242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966AF"/>
                </a:solidFill>
              </a:defRPr>
            </a:lvl1pPr>
          </a:lstStyle>
          <a:p>
            <a:fld id="{B3E92197-CD4B-B441-864B-5DA04B4D5298}" type="datetime1">
              <a:rPr lang="en-US" smtClean="0"/>
              <a:t>11/19/2024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C9E96-E2A6-9D71-62F8-648F8F37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966A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F96D3-C1A8-1296-1C19-14C7D7F42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966AF"/>
                </a:solidFill>
              </a:defRPr>
            </a:lvl1pPr>
          </a:lstStyle>
          <a:p>
            <a:fld id="{71B073CA-E1DB-6646-8627-B9A066EC1A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a sun and waves&#10;&#10;Description automatically generated">
            <a:extLst>
              <a:ext uri="{FF2B5EF4-FFF2-40B4-BE49-F238E27FC236}">
                <a16:creationId xmlns:a16="http://schemas.microsoft.com/office/drawing/2014/main" id="{C970E0AE-CB1A-8B11-6D47-6976307A85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69989" y="4317864"/>
            <a:ext cx="3737038" cy="213545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B52688D-EB75-B3A5-1BF9-3E9014D2D169}"/>
              </a:ext>
            </a:extLst>
          </p:cNvPr>
          <p:cNvCxnSpPr>
            <a:cxnSpLocks/>
          </p:cNvCxnSpPr>
          <p:nvPr userDrawn="1"/>
        </p:nvCxnSpPr>
        <p:spPr>
          <a:xfrm>
            <a:off x="4558553" y="3819291"/>
            <a:ext cx="6930058" cy="0"/>
          </a:xfrm>
          <a:prstGeom prst="line">
            <a:avLst/>
          </a:prstGeom>
          <a:ln w="25400">
            <a:gradFill>
              <a:gsLst>
                <a:gs pos="13000">
                  <a:srgbClr val="FFC000"/>
                </a:gs>
                <a:gs pos="100000">
                  <a:srgbClr val="F16022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88CC5-66BE-D9A1-26B6-A57A5D05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4662" y="4020997"/>
            <a:ext cx="6659138" cy="591339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0966A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970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ingle Corner Rectangle 11">
            <a:extLst>
              <a:ext uri="{FF2B5EF4-FFF2-40B4-BE49-F238E27FC236}">
                <a16:creationId xmlns:a16="http://schemas.microsoft.com/office/drawing/2014/main" id="{CAEDC916-57DF-BB4D-7F78-FB7E9D5E985E}"/>
              </a:ext>
            </a:extLst>
          </p:cNvPr>
          <p:cNvSpPr/>
          <p:nvPr userDrawn="1"/>
        </p:nvSpPr>
        <p:spPr>
          <a:xfrm>
            <a:off x="0" y="365125"/>
            <a:ext cx="11711354" cy="1147152"/>
          </a:xfrm>
          <a:prstGeom prst="round1Rect">
            <a:avLst/>
          </a:prstGeom>
          <a:gradFill>
            <a:gsLst>
              <a:gs pos="62000">
                <a:srgbClr val="0966AF">
                  <a:alpha val="84244"/>
                </a:srgbClr>
              </a:gs>
              <a:gs pos="92000">
                <a:srgbClr val="97D8E9">
                  <a:alpha val="42409"/>
                </a:srgbClr>
              </a:gs>
              <a:gs pos="22000">
                <a:srgbClr val="204C90">
                  <a:lumMod val="100000"/>
                </a:srgbClr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CC1671-4521-2A7A-F5FC-FD897B45E9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8337"/>
            <a:ext cx="10515600" cy="8239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3D858-2704-F7F1-3F5C-94D8405F4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966A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D73DB-8D22-3C96-C74C-1674E5E08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B4A6B1-A111-F4DB-5556-205C1C13B1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966A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695451-D7AA-2A3F-767A-8C8BBC61EF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01579A-BCC3-617F-0619-C44E9462A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E01DC-7CC6-4F45-B2A3-7E71C06D6525}" type="datetime1">
              <a:rPr lang="en-US" smtClean="0"/>
              <a:t>11/19/2024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B7A6C3-F378-0F47-C911-FF0AA2899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8940D-990F-8592-37FE-66BC76EEC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073CA-E1DB-6646-8627-B9A066EC1A4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106F7BC-C090-9C96-90BE-07C033E044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8000"/>
          </a:blip>
          <a:srcRect l="-144" r="40633"/>
          <a:stretch/>
        </p:blipFill>
        <p:spPr>
          <a:xfrm>
            <a:off x="9155430" y="5636799"/>
            <a:ext cx="3036570" cy="1065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846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4A27CF-F095-4AC4-211C-BA2BA1CE1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607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07B4E-475B-711A-8286-B5000B9FC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FB707-68C8-9207-99FA-C3CA7E6B25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1B2E5C"/>
                </a:solidFill>
                <a:latin typeface="Helvetica" pitchFamily="2" charset="0"/>
              </a:defRPr>
            </a:lvl1pPr>
          </a:lstStyle>
          <a:p>
            <a:fld id="{CE6FC62D-82D1-F943-B2A0-0CD620E791E5}" type="datetime1">
              <a:rPr lang="en-US" smtClean="0"/>
              <a:t>11/19/2024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D0235-5627-4F3C-852A-9C3B8A412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9000" y="634853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1B2E5C"/>
                </a:solidFill>
                <a:latin typeface="Helvetica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F7F6F-2198-4F81-CFD4-3E2EA8B19B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8611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1B2E5C"/>
                </a:solidFill>
                <a:latin typeface="RM Connect" pitchFamily="2" charset="0"/>
              </a:defRPr>
            </a:lvl1pPr>
          </a:lstStyle>
          <a:p>
            <a:fld id="{71B073CA-E1DB-6646-8627-B9A066EC1A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81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8" r:id="rId3"/>
    <p:sldLayoutId id="2147483661" r:id="rId4"/>
    <p:sldLayoutId id="2147483660" r:id="rId5"/>
    <p:sldLayoutId id="2147483656" r:id="rId6"/>
    <p:sldLayoutId id="2147483650" r:id="rId7"/>
    <p:sldLayoutId id="2147483651" r:id="rId8"/>
    <p:sldLayoutId id="2147483653" r:id="rId9"/>
    <p:sldLayoutId id="2147483654" r:id="rId10"/>
    <p:sldLayoutId id="2147483657" r:id="rId11"/>
    <p:sldLayoutId id="2147483659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rgbClr val="204C90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1B2E5C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1B2E5C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1B2E5C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B2E5C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B2E5C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EB3E8-718C-7F6F-E529-B8E9BBD15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0050" y="1854421"/>
            <a:ext cx="7631168" cy="2032532"/>
          </a:xfrm>
        </p:spPr>
        <p:txBody>
          <a:bodyPr>
            <a:noAutofit/>
          </a:bodyPr>
          <a:lstStyle/>
          <a:p>
            <a:pPr algn="ctr"/>
            <a:r>
              <a:rPr lang="en-US" sz="3200" u="sng" dirty="0"/>
              <a:t>Board Meeting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Item 9E: </a:t>
            </a:r>
            <a:r>
              <a:rPr lang="en-US" sz="3200" i="1" dirty="0"/>
              <a:t>Exit Fee Financing</a:t>
            </a:r>
            <a:endParaRPr lang="en-US" sz="32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16C45EB-D2C3-3513-9EF7-681CB445A58F}"/>
              </a:ext>
            </a:extLst>
          </p:cNvPr>
          <p:cNvSpPr txBox="1">
            <a:spLocks/>
          </p:cNvSpPr>
          <p:nvPr/>
        </p:nvSpPr>
        <p:spPr>
          <a:xfrm>
            <a:off x="10229850" y="-95250"/>
            <a:ext cx="2295525" cy="504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>
                <a:solidFill>
                  <a:schemeClr val="bg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/>
              <a:t>11/19/2024</a:t>
            </a:r>
          </a:p>
        </p:txBody>
      </p:sp>
    </p:spTree>
    <p:extLst>
      <p:ext uri="{BB962C8B-B14F-4D97-AF65-F5344CB8AC3E}">
        <p14:creationId xmlns:p14="http://schemas.microsoft.com/office/powerpoint/2010/main" val="305263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6F899-981F-0BD2-3E8C-F16CD6460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B25-A5E8-416C-0266-D1FD95664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Background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9C8B6F4-3A72-E403-E933-157D2BCF8FDF}"/>
              </a:ext>
            </a:extLst>
          </p:cNvPr>
          <p:cNvSpPr txBox="1">
            <a:spLocks/>
          </p:cNvSpPr>
          <p:nvPr/>
        </p:nvSpPr>
        <p:spPr>
          <a:xfrm>
            <a:off x="374613" y="1807099"/>
            <a:ext cx="11442773" cy="5174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sz="2000" dirty="0"/>
          </a:p>
          <a:p>
            <a:r>
              <a:rPr lang="en-US" u="sng" dirty="0"/>
              <a:t>LAFCO imposed terms to detach</a:t>
            </a:r>
          </a:p>
          <a:p>
            <a:pPr lvl="1"/>
            <a:r>
              <a:rPr lang="en-US" sz="2000" dirty="0"/>
              <a:t>$15.8M total Exit Fee (debt)</a:t>
            </a:r>
          </a:p>
          <a:p>
            <a:pPr lvl="1"/>
            <a:r>
              <a:rPr lang="en-US" sz="2000" dirty="0"/>
              <a:t>Paid over 5 years</a:t>
            </a:r>
          </a:p>
          <a:p>
            <a:pPr lvl="1"/>
            <a:r>
              <a:rPr lang="en-US" sz="2000" dirty="0"/>
              <a:t>Debt now exists with detachment effective 11/1/24</a:t>
            </a:r>
          </a:p>
          <a:p>
            <a:endParaRPr lang="en-US" dirty="0"/>
          </a:p>
          <a:p>
            <a:r>
              <a:rPr lang="en-US" u="sng" dirty="0"/>
              <a:t>SDCWA Settlement Agreement</a:t>
            </a:r>
          </a:p>
          <a:p>
            <a:pPr lvl="1"/>
            <a:r>
              <a:rPr lang="en-US" sz="2000" dirty="0"/>
              <a:t>District agreed to settlement terms to proceed with detachment (savings) and prevent litigation (avoided costs)</a:t>
            </a:r>
          </a:p>
          <a:p>
            <a:pPr lvl="1"/>
            <a:r>
              <a:rPr lang="en-US" sz="2000" dirty="0"/>
              <a:t>Initial $3.2M due at detachment</a:t>
            </a:r>
          </a:p>
          <a:p>
            <a:pPr lvl="1"/>
            <a:r>
              <a:rPr lang="en-US" sz="2000" dirty="0"/>
              <a:t>Remaining $12.6M paid within 90 days (end of Jan 2025)</a:t>
            </a:r>
          </a:p>
          <a:p>
            <a:pPr lvl="1"/>
            <a:r>
              <a:rPr lang="en-US" sz="2000" dirty="0"/>
              <a:t>Interest accrues after 90 days on remaining balance (Variable rate – currently 4.52% and rising)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35440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09291-9189-4DF3-DB17-A1A73427B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DE272-2651-E3E1-C3B2-CA1627622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Background (cont.)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BE7D053-9487-6B95-87B1-7E55AC8AED5C}"/>
              </a:ext>
            </a:extLst>
          </p:cNvPr>
          <p:cNvSpPr txBox="1">
            <a:spLocks/>
          </p:cNvSpPr>
          <p:nvPr/>
        </p:nvSpPr>
        <p:spPr>
          <a:xfrm>
            <a:off x="374613" y="1807099"/>
            <a:ext cx="11442773" cy="5174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sz="1600" u="sng" dirty="0"/>
          </a:p>
          <a:p>
            <a:r>
              <a:rPr lang="en-US" sz="3200" u="sng" dirty="0"/>
              <a:t>Budget and financial forecast assumptions</a:t>
            </a:r>
          </a:p>
          <a:p>
            <a:pPr lvl="1"/>
            <a:r>
              <a:rPr lang="en-US" dirty="0"/>
              <a:t>Initial $3.2M funded from net revenues </a:t>
            </a:r>
          </a:p>
          <a:p>
            <a:pPr lvl="1"/>
            <a:r>
              <a:rPr lang="en-US" dirty="0"/>
              <a:t>Remaining $12.8M paid in $3.2M installments in years 2-5 </a:t>
            </a:r>
            <a:r>
              <a:rPr lang="en-US" i="1" dirty="0"/>
              <a:t>plus interest</a:t>
            </a:r>
          </a:p>
          <a:p>
            <a:pPr lvl="1"/>
            <a:r>
              <a:rPr lang="en-US" dirty="0"/>
              <a:t>This plan was proposed under assumption debt could only be at taxable rates (6-7%)</a:t>
            </a:r>
          </a:p>
          <a:p>
            <a:endParaRPr lang="en-US" sz="3200" dirty="0"/>
          </a:p>
          <a:p>
            <a:r>
              <a:rPr lang="en-US" sz="3200" u="sng" dirty="0"/>
              <a:t>New Information</a:t>
            </a:r>
          </a:p>
          <a:p>
            <a:pPr lvl="1"/>
            <a:r>
              <a:rPr lang="en-US" dirty="0"/>
              <a:t>Debt can be issued at tax exempt rates</a:t>
            </a:r>
          </a:p>
          <a:p>
            <a:pPr lvl="2"/>
            <a:r>
              <a:rPr lang="en-US" dirty="0"/>
              <a:t>Exit fee payment is a intangible assets (GASB accounting standards)</a:t>
            </a:r>
          </a:p>
          <a:p>
            <a:pPr lvl="1"/>
            <a:r>
              <a:rPr lang="en-US" dirty="0"/>
              <a:t>Debt repayment can be up to 10 years</a:t>
            </a:r>
          </a:p>
          <a:p>
            <a:endParaRPr lang="en-US" sz="20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95969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01783-D966-9B75-BDB0-0FC88A7E0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D9E8-9255-8E4D-AFA0-F4C6FED78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Overview – Pay SDCWA or U.S. Bank?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C1D5DBC-3A55-8B21-8880-4F4E856AB4D0}"/>
              </a:ext>
            </a:extLst>
          </p:cNvPr>
          <p:cNvSpPr txBox="1">
            <a:spLocks/>
          </p:cNvSpPr>
          <p:nvPr/>
        </p:nvSpPr>
        <p:spPr>
          <a:xfrm>
            <a:off x="374613" y="1807099"/>
            <a:ext cx="11442773" cy="5174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u="sng" dirty="0"/>
              <a:t>Major decision points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Do we reimburse ourselves for $3.2M initial Exit Fee Payment?</a:t>
            </a:r>
          </a:p>
          <a:p>
            <a:pPr lvl="2"/>
            <a:r>
              <a:rPr lang="en-US" sz="1800" dirty="0"/>
              <a:t>Reserves at critically low levels ($7.8M vs $13.2M minimum target)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Do we repay over 5 years or 10 years?</a:t>
            </a:r>
          </a:p>
          <a:p>
            <a:pPr lvl="2"/>
            <a:r>
              <a:rPr lang="en-US" sz="1800" dirty="0"/>
              <a:t>Would we have chosen to repay over 5 years or make an initial $3.2M down payment?</a:t>
            </a:r>
          </a:p>
          <a:p>
            <a:pPr lvl="2"/>
            <a:r>
              <a:rPr lang="en-US" sz="1800" dirty="0"/>
              <a:t>10 year repayment</a:t>
            </a:r>
          </a:p>
          <a:p>
            <a:pPr lvl="3"/>
            <a:r>
              <a:rPr lang="en-US" sz="1600" dirty="0"/>
              <a:t>Provides cash flow relief in critical years (1-5) </a:t>
            </a:r>
          </a:p>
          <a:p>
            <a:pPr lvl="3"/>
            <a:r>
              <a:rPr lang="en-US" sz="1600" dirty="0"/>
              <a:t>Better customer equity – Customers will receive benefits of detachment for at least 10+ years</a:t>
            </a:r>
          </a:p>
          <a:p>
            <a:pPr lvl="2"/>
            <a:r>
              <a:rPr lang="en-US" sz="1800" dirty="0"/>
              <a:t>5 years incurs less interest than 10 years 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Fixed rate or variable rate?</a:t>
            </a:r>
          </a:p>
          <a:p>
            <a:pPr lvl="2"/>
            <a:r>
              <a:rPr lang="en-US" sz="1800" dirty="0"/>
              <a:t>Certainty or uncertainty</a:t>
            </a:r>
          </a:p>
          <a:p>
            <a:pPr lvl="2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2554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57FB0-835D-E18B-80EA-CA8ED190F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71E54-D750-5826-AC83-91FE30E66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Options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6DD98F0-BD5B-C668-0C52-CC575982EC74}"/>
              </a:ext>
            </a:extLst>
          </p:cNvPr>
          <p:cNvSpPr txBox="1">
            <a:spLocks/>
          </p:cNvSpPr>
          <p:nvPr/>
        </p:nvSpPr>
        <p:spPr>
          <a:xfrm>
            <a:off x="0" y="1807099"/>
            <a:ext cx="4010025" cy="4860401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u="sng" dirty="0"/>
              <a:t>Option 1 (Recommended)</a:t>
            </a:r>
          </a:p>
          <a:p>
            <a:pPr lvl="1"/>
            <a:r>
              <a:rPr lang="en-US" sz="2800" b="1" i="1" u="sng" dirty="0"/>
              <a:t>U.S. Bank </a:t>
            </a:r>
            <a:r>
              <a:rPr lang="en-US" sz="2800" i="1" u="sng" dirty="0"/>
              <a:t>- $15.8M – 10 Years</a:t>
            </a:r>
          </a:p>
          <a:p>
            <a:r>
              <a:rPr lang="en-US" sz="3200" u="sng" dirty="0"/>
              <a:t>Benefits</a:t>
            </a:r>
          </a:p>
          <a:p>
            <a:pPr lvl="1"/>
            <a:r>
              <a:rPr lang="en-US" sz="2800" dirty="0"/>
              <a:t>Fixed rates (4.63%)- certainty</a:t>
            </a:r>
          </a:p>
          <a:p>
            <a:pPr lvl="1"/>
            <a:r>
              <a:rPr lang="en-US" sz="2800" dirty="0"/>
              <a:t>Preserves cash reserves</a:t>
            </a:r>
          </a:p>
          <a:p>
            <a:pPr lvl="1"/>
            <a:r>
              <a:rPr lang="en-US" sz="2800" dirty="0"/>
              <a:t>Cash flow/reserves can fund:</a:t>
            </a:r>
          </a:p>
          <a:p>
            <a:pPr lvl="2"/>
            <a:r>
              <a:rPr lang="en-US" sz="2400" dirty="0"/>
              <a:t>$1.15M budget increase Pump Station</a:t>
            </a:r>
          </a:p>
          <a:p>
            <a:pPr lvl="2"/>
            <a:r>
              <a:rPr lang="en-US" sz="2400" dirty="0"/>
              <a:t>Not doing a 3.6% rate increase 1/1/25</a:t>
            </a:r>
          </a:p>
          <a:p>
            <a:pPr lvl="1"/>
            <a:r>
              <a:rPr lang="en-US" sz="2800" dirty="0"/>
              <a:t>Customer equity </a:t>
            </a:r>
          </a:p>
          <a:p>
            <a:pPr lvl="2"/>
            <a:r>
              <a:rPr lang="en-US" sz="2400" dirty="0"/>
              <a:t>10-year minimum benefits </a:t>
            </a:r>
          </a:p>
          <a:p>
            <a:pPr lvl="1"/>
            <a:r>
              <a:rPr lang="en-US" sz="2700" dirty="0"/>
              <a:t>Fulfills settlement expectation</a:t>
            </a:r>
          </a:p>
          <a:p>
            <a:endParaRPr lang="en-US" sz="3200" u="sng" dirty="0"/>
          </a:p>
          <a:p>
            <a:r>
              <a:rPr lang="en-US" sz="3200" u="sng" dirty="0"/>
              <a:t>Disadvantages</a:t>
            </a:r>
          </a:p>
          <a:p>
            <a:pPr lvl="1"/>
            <a:r>
              <a:rPr lang="en-US" sz="2800" dirty="0"/>
              <a:t>Higher total interest expense than SDCWA option (projected)</a:t>
            </a:r>
          </a:p>
          <a:p>
            <a:pPr lvl="2"/>
            <a:r>
              <a:rPr lang="en-US" sz="2400" dirty="0"/>
              <a:t>Gross interest - $2.9M more</a:t>
            </a:r>
          </a:p>
          <a:p>
            <a:pPr lvl="2"/>
            <a:r>
              <a:rPr lang="en-US" sz="2400" dirty="0"/>
              <a:t>Net Present Value– $0.3M more</a:t>
            </a:r>
          </a:p>
          <a:p>
            <a:pPr lvl="1"/>
            <a:endParaRPr lang="en-US" sz="2800" u="sng" dirty="0"/>
          </a:p>
          <a:p>
            <a:endParaRPr lang="en-US" sz="20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BFEF9-2FE6-AE5A-329E-E38A67EFEAC6}"/>
              </a:ext>
            </a:extLst>
          </p:cNvPr>
          <p:cNvSpPr txBox="1">
            <a:spLocks/>
          </p:cNvSpPr>
          <p:nvPr/>
        </p:nvSpPr>
        <p:spPr>
          <a:xfrm>
            <a:off x="4171951" y="1807099"/>
            <a:ext cx="3924300" cy="486040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u="sng" dirty="0"/>
              <a:t>Option 2</a:t>
            </a:r>
          </a:p>
          <a:p>
            <a:pPr lvl="1"/>
            <a:r>
              <a:rPr lang="en-US" sz="1500" b="1" i="1" u="sng" dirty="0"/>
              <a:t>U.S. Bank </a:t>
            </a:r>
            <a:r>
              <a:rPr lang="en-US" sz="1500" i="1" u="sng" dirty="0"/>
              <a:t>- $12.6M – 5 Years</a:t>
            </a:r>
          </a:p>
          <a:p>
            <a:r>
              <a:rPr lang="en-US" sz="1800" u="sng" dirty="0"/>
              <a:t>Benefits</a:t>
            </a:r>
          </a:p>
          <a:p>
            <a:pPr lvl="1"/>
            <a:r>
              <a:rPr lang="en-US" sz="1500" dirty="0"/>
              <a:t>$3.2M less in debt </a:t>
            </a:r>
          </a:p>
          <a:p>
            <a:pPr lvl="1"/>
            <a:r>
              <a:rPr lang="en-US" sz="1500" dirty="0"/>
              <a:t>Fixed rates – certainty</a:t>
            </a:r>
          </a:p>
          <a:p>
            <a:pPr lvl="2"/>
            <a:r>
              <a:rPr lang="en-US" sz="1300" dirty="0"/>
              <a:t>Don’t have quote on rate from bank</a:t>
            </a:r>
          </a:p>
          <a:p>
            <a:pPr lvl="1"/>
            <a:r>
              <a:rPr lang="en-US" sz="1500" dirty="0"/>
              <a:t>Approx. same interest expense as SDCWA option</a:t>
            </a:r>
          </a:p>
          <a:p>
            <a:pPr lvl="1"/>
            <a:r>
              <a:rPr lang="en-US" sz="1500" dirty="0"/>
              <a:t>Fulfills settlement expectation</a:t>
            </a:r>
          </a:p>
          <a:p>
            <a:r>
              <a:rPr lang="en-US" sz="1800" u="sng" dirty="0"/>
              <a:t>Disadvantages</a:t>
            </a:r>
          </a:p>
          <a:p>
            <a:pPr lvl="1"/>
            <a:r>
              <a:rPr lang="en-US" sz="1500" dirty="0"/>
              <a:t>Even lower cash reserves</a:t>
            </a:r>
          </a:p>
          <a:p>
            <a:pPr lvl="2"/>
            <a:r>
              <a:rPr lang="en-US" sz="1300" dirty="0"/>
              <a:t>$1.15M Pump Station increase would come from reserves</a:t>
            </a:r>
          </a:p>
          <a:p>
            <a:pPr lvl="2"/>
            <a:r>
              <a:rPr lang="en-US" sz="1300" dirty="0"/>
              <a:t>Must pass-through 3.6% rate increase on 1/1/25</a:t>
            </a:r>
          </a:p>
          <a:p>
            <a:pPr lvl="1"/>
            <a:r>
              <a:rPr lang="en-US" sz="1500" dirty="0"/>
              <a:t>Customer inequity</a:t>
            </a:r>
          </a:p>
          <a:p>
            <a:pPr lvl="2"/>
            <a:r>
              <a:rPr lang="en-US" sz="1300" dirty="0"/>
              <a:t>Customers in next 5 years pay for benefits lasting 10+ years</a:t>
            </a:r>
          </a:p>
          <a:p>
            <a:pPr lvl="1"/>
            <a:endParaRPr lang="en-US" sz="1700" u="sng" dirty="0"/>
          </a:p>
          <a:p>
            <a:endParaRPr lang="en-US" sz="20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20C18-2501-1966-0A50-F33441D65D29}"/>
              </a:ext>
            </a:extLst>
          </p:cNvPr>
          <p:cNvSpPr txBox="1">
            <a:spLocks/>
          </p:cNvSpPr>
          <p:nvPr/>
        </p:nvSpPr>
        <p:spPr>
          <a:xfrm>
            <a:off x="8267701" y="1807099"/>
            <a:ext cx="3924300" cy="4860401"/>
          </a:xfrm>
          <a:prstGeom prst="rect">
            <a:avLst/>
          </a:prstGeom>
          <a:ln w="28575">
            <a:solidFill>
              <a:srgbClr val="7030A0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u="sng" dirty="0"/>
              <a:t>Option 3 (Do nothing alternative)</a:t>
            </a:r>
          </a:p>
          <a:p>
            <a:pPr lvl="1"/>
            <a:r>
              <a:rPr lang="en-US" sz="1500" b="1" i="1" u="sng" dirty="0"/>
              <a:t>SDCWA</a:t>
            </a:r>
            <a:r>
              <a:rPr lang="en-US" sz="1500" i="1" u="sng" dirty="0"/>
              <a:t>- $12.6M – 5 Years</a:t>
            </a:r>
          </a:p>
          <a:p>
            <a:r>
              <a:rPr lang="en-US" sz="1800" u="sng" dirty="0"/>
              <a:t>Benefits</a:t>
            </a:r>
          </a:p>
          <a:p>
            <a:pPr lvl="1"/>
            <a:r>
              <a:rPr lang="en-US" sz="1500" dirty="0"/>
              <a:t>$3.2M less in debt </a:t>
            </a:r>
          </a:p>
          <a:p>
            <a:pPr lvl="1"/>
            <a:r>
              <a:rPr lang="en-US" sz="1500" dirty="0"/>
              <a:t>Less interest expense than Option 1</a:t>
            </a:r>
          </a:p>
          <a:p>
            <a:pPr lvl="2"/>
            <a:r>
              <a:rPr lang="en-US" sz="1100" dirty="0"/>
              <a:t>Gross interest - $2.9M less</a:t>
            </a:r>
          </a:p>
          <a:p>
            <a:pPr lvl="2"/>
            <a:r>
              <a:rPr lang="en-US" sz="1100" dirty="0"/>
              <a:t>Net Present Value– $0.3M less</a:t>
            </a:r>
          </a:p>
          <a:p>
            <a:r>
              <a:rPr lang="en-US" sz="1800" u="sng" dirty="0"/>
              <a:t>Disadvantages</a:t>
            </a:r>
          </a:p>
          <a:p>
            <a:pPr lvl="1"/>
            <a:r>
              <a:rPr lang="en-US" sz="1500" dirty="0"/>
              <a:t>Does not fulfill settlement expectation</a:t>
            </a:r>
          </a:p>
          <a:p>
            <a:pPr lvl="1"/>
            <a:r>
              <a:rPr lang="en-US" sz="1500" dirty="0"/>
              <a:t>Variable rate – uncertainty</a:t>
            </a:r>
          </a:p>
          <a:p>
            <a:pPr lvl="1"/>
            <a:r>
              <a:rPr lang="en-US" sz="1500" dirty="0"/>
              <a:t>Even lower cash reserves</a:t>
            </a:r>
          </a:p>
          <a:p>
            <a:pPr lvl="2"/>
            <a:r>
              <a:rPr lang="en-US" sz="1300" dirty="0"/>
              <a:t>$1.15M Pump Station increase would come from reserves</a:t>
            </a:r>
          </a:p>
          <a:p>
            <a:pPr lvl="2"/>
            <a:r>
              <a:rPr lang="en-US" sz="1300" dirty="0"/>
              <a:t>Must pass-through 3.6% rate increase on 1/1/25</a:t>
            </a:r>
          </a:p>
          <a:p>
            <a:pPr lvl="1"/>
            <a:r>
              <a:rPr lang="en-US" sz="1500" dirty="0"/>
              <a:t>Customer inequity</a:t>
            </a:r>
          </a:p>
          <a:p>
            <a:pPr lvl="2"/>
            <a:r>
              <a:rPr lang="en-US" sz="1300" dirty="0"/>
              <a:t>Customers in next 5 years pay for benefits lasting 10+ years</a:t>
            </a:r>
          </a:p>
          <a:p>
            <a:pPr lvl="1"/>
            <a:endParaRPr lang="en-US" sz="1700" u="sng" dirty="0"/>
          </a:p>
          <a:p>
            <a:endParaRPr lang="en-US" sz="20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1975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C5EE6-AA84-81A0-62E3-25723C8F3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5A774-033E-75A1-14A2-914B4141A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U.S Bank Debt Terms (Option 1)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229D5B6-38A2-D2CE-923D-1F747C637AC4}"/>
              </a:ext>
            </a:extLst>
          </p:cNvPr>
          <p:cNvSpPr txBox="1">
            <a:spLocks/>
          </p:cNvSpPr>
          <p:nvPr/>
        </p:nvSpPr>
        <p:spPr>
          <a:xfrm>
            <a:off x="374613" y="1807099"/>
            <a:ext cx="11442773" cy="5174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u="sng" dirty="0"/>
              <a:t>$15.8M loan </a:t>
            </a:r>
          </a:p>
          <a:p>
            <a:pPr lvl="1"/>
            <a:r>
              <a:rPr lang="en-US" dirty="0"/>
              <a:t>Reimburses initial $3.2M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/>
              <a:t>4.63% fixed rate repaid over 10 years</a:t>
            </a:r>
          </a:p>
          <a:p>
            <a:pPr lvl="1"/>
            <a:r>
              <a:rPr lang="en-US" dirty="0"/>
              <a:t>Semi-annual debt service payments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/>
              <a:t>Same level priority repayment as other water debt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/>
              <a:t>Same major debt covenants</a:t>
            </a:r>
          </a:p>
          <a:p>
            <a:pPr lvl="1"/>
            <a:r>
              <a:rPr lang="en-US" dirty="0"/>
              <a:t>1.2X projected debt service coverage when setting rates</a:t>
            </a:r>
          </a:p>
          <a:p>
            <a:pPr lvl="1"/>
            <a:r>
              <a:rPr lang="en-US" dirty="0"/>
              <a:t>1.2X actual debt service coverage with issuing new parity debt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/>
              <a:t>Can refinance or payoff in whole or in-part in 5 years</a:t>
            </a:r>
          </a:p>
          <a:p>
            <a:pPr lvl="2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75411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77C8B-C3ED-4A16-A6F3-1659C4613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43D6-8CCF-B9A2-ACEB-56C3C62DA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Recommendation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D2248F2-43BE-F58C-9C2A-2FD2A29C0359}"/>
              </a:ext>
            </a:extLst>
          </p:cNvPr>
          <p:cNvSpPr txBox="1">
            <a:spLocks/>
          </p:cNvSpPr>
          <p:nvPr/>
        </p:nvSpPr>
        <p:spPr>
          <a:xfrm>
            <a:off x="374613" y="1807099"/>
            <a:ext cx="11442773" cy="5174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u="sng" dirty="0"/>
              <a:t>Staff and the Budget and Finance committee recommend:</a:t>
            </a:r>
          </a:p>
          <a:p>
            <a:pPr lvl="1"/>
            <a:r>
              <a:rPr lang="en-US" sz="2600" dirty="0"/>
              <a:t>The Board </a:t>
            </a:r>
            <a:r>
              <a:rPr lang="en-US" sz="2600" i="1" u="sng" dirty="0"/>
              <a:t>adopt the resolution </a:t>
            </a:r>
            <a:r>
              <a:rPr lang="en-US" sz="2600" dirty="0"/>
              <a:t>authorizing the execution and delivery of the installment purchase agreement with U.S. Bank for financing the $15.8M exit fee from the SDCWA</a:t>
            </a:r>
            <a:endParaRPr lang="en-US" sz="1600" dirty="0"/>
          </a:p>
          <a:p>
            <a:pPr lvl="1"/>
            <a:endParaRPr lang="en-US" sz="16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20359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664FF1E-0078-6C6A-BCFD-927E2C51C047}"/>
              </a:ext>
            </a:extLst>
          </p:cNvPr>
          <p:cNvSpPr txBox="1">
            <a:spLocks/>
          </p:cNvSpPr>
          <p:nvPr/>
        </p:nvSpPr>
        <p:spPr>
          <a:xfrm>
            <a:off x="3357701" y="2653120"/>
            <a:ext cx="5476597" cy="313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rgbClr val="1B2E5C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/>
              <a:t>Questions</a:t>
            </a:r>
            <a:r>
              <a:rPr lang="en-US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1802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554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5915</TotalTime>
  <Words>642</Words>
  <Application>Microsoft Office PowerPoint</Application>
  <PresentationFormat>Widescreen</PresentationFormat>
  <Paragraphs>125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Helvetica</vt:lpstr>
      <vt:lpstr>RM Connect</vt:lpstr>
      <vt:lpstr>Office Theme</vt:lpstr>
      <vt:lpstr>Board Meeting  Item 9E: Exit Fee Financing</vt:lpstr>
      <vt:lpstr>Background</vt:lpstr>
      <vt:lpstr>Background (cont.)</vt:lpstr>
      <vt:lpstr>Overview – Pay SDCWA or U.S. Bank?</vt:lpstr>
      <vt:lpstr>Options</vt:lpstr>
      <vt:lpstr>U.S Bank Debt Terms (Option 1)</vt:lpstr>
      <vt:lpstr>Recommendation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Weber</dc:creator>
  <cp:lastModifiedBy>Rick Aragon</cp:lastModifiedBy>
  <cp:revision>70</cp:revision>
  <dcterms:created xsi:type="dcterms:W3CDTF">2023-11-21T00:51:32Z</dcterms:created>
  <dcterms:modified xsi:type="dcterms:W3CDTF">2024-11-19T17:59:02Z</dcterms:modified>
</cp:coreProperties>
</file>