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57" r:id="rId4"/>
    <p:sldId id="267" r:id="rId5"/>
    <p:sldId id="258" r:id="rId6"/>
    <p:sldId id="266" r:id="rId7"/>
    <p:sldId id="259" r:id="rId8"/>
    <p:sldId id="262" r:id="rId9"/>
    <p:sldId id="269" r:id="rId10"/>
    <p:sldId id="263" r:id="rId11"/>
    <p:sldId id="264" r:id="rId12"/>
    <p:sldId id="261"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8" autoAdjust="0"/>
    <p:restoredTop sz="94660"/>
  </p:normalViewPr>
  <p:slideViewPr>
    <p:cSldViewPr snapToGrid="0">
      <p:cViewPr varScale="1">
        <p:scale>
          <a:sx n="78" d="100"/>
          <a:sy n="78" d="100"/>
        </p:scale>
        <p:origin x="725"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B9598-8462-4BB0-8175-C0AE1E27106C}" type="datetimeFigureOut">
              <a:rPr lang="en-US" smtClean="0"/>
              <a:t>10/14/2024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1C50F-AAFF-471C-9CCD-808992247143}" type="slidenum">
              <a:rPr lang="en-US" smtClean="0"/>
              <a:t>‹#›</a:t>
            </a:fld>
            <a:endParaRPr lang="en-US" dirty="0"/>
          </a:p>
        </p:txBody>
      </p:sp>
    </p:spTree>
    <p:extLst>
      <p:ext uri="{BB962C8B-B14F-4D97-AF65-F5344CB8AC3E}">
        <p14:creationId xmlns:p14="http://schemas.microsoft.com/office/powerpoint/2010/main" val="318129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1C50F-AAFF-471C-9CCD-808992247143}" type="slidenum">
              <a:rPr lang="en-US" smtClean="0"/>
              <a:t>3</a:t>
            </a:fld>
            <a:endParaRPr lang="en-US" dirty="0"/>
          </a:p>
        </p:txBody>
      </p:sp>
    </p:spTree>
    <p:extLst>
      <p:ext uri="{BB962C8B-B14F-4D97-AF65-F5344CB8AC3E}">
        <p14:creationId xmlns:p14="http://schemas.microsoft.com/office/powerpoint/2010/main" val="151430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1C50F-AAFF-471C-9CCD-808992247143}" type="slidenum">
              <a:rPr lang="en-US" smtClean="0"/>
              <a:t>6</a:t>
            </a:fld>
            <a:endParaRPr lang="en-US" dirty="0"/>
          </a:p>
        </p:txBody>
      </p:sp>
    </p:spTree>
    <p:extLst>
      <p:ext uri="{BB962C8B-B14F-4D97-AF65-F5344CB8AC3E}">
        <p14:creationId xmlns:p14="http://schemas.microsoft.com/office/powerpoint/2010/main" val="3380125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1C50F-AAFF-471C-9CCD-808992247143}" type="slidenum">
              <a:rPr lang="en-US" smtClean="0"/>
              <a:t>8</a:t>
            </a:fld>
            <a:endParaRPr lang="en-US" dirty="0"/>
          </a:p>
        </p:txBody>
      </p:sp>
    </p:spTree>
    <p:extLst>
      <p:ext uri="{BB962C8B-B14F-4D97-AF65-F5344CB8AC3E}">
        <p14:creationId xmlns:p14="http://schemas.microsoft.com/office/powerpoint/2010/main" val="325897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01C50F-AAFF-471C-9CCD-808992247143}" type="slidenum">
              <a:rPr lang="en-US" smtClean="0"/>
              <a:t>9</a:t>
            </a:fld>
            <a:endParaRPr lang="en-US" dirty="0"/>
          </a:p>
        </p:txBody>
      </p:sp>
    </p:spTree>
    <p:extLst>
      <p:ext uri="{BB962C8B-B14F-4D97-AF65-F5344CB8AC3E}">
        <p14:creationId xmlns:p14="http://schemas.microsoft.com/office/powerpoint/2010/main" val="2917755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61C8-1494-9F0C-FE77-036616608B7B}"/>
              </a:ext>
            </a:extLst>
          </p:cNvPr>
          <p:cNvSpPr>
            <a:spLocks noGrp="1"/>
          </p:cNvSpPr>
          <p:nvPr>
            <p:ph type="ctrTitle"/>
          </p:nvPr>
        </p:nvSpPr>
        <p:spPr>
          <a:xfrm>
            <a:off x="2785872" y="4130876"/>
            <a:ext cx="6620256" cy="1078048"/>
          </a:xfrm>
        </p:spPr>
        <p:txBody>
          <a:bodyPr anchor="b">
            <a:normAutofit/>
          </a:bodyPr>
          <a:lstStyle>
            <a:lvl1pPr algn="ctr">
              <a:lnSpc>
                <a:spcPct val="100000"/>
              </a:lnSpc>
              <a:defRPr sz="4400" b="1">
                <a:latin typeface="Myriad Pro" panose="020B05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BA5FF0A-F2A3-B4CC-A204-2B896C3F8A14}"/>
              </a:ext>
            </a:extLst>
          </p:cNvPr>
          <p:cNvSpPr>
            <a:spLocks noGrp="1"/>
          </p:cNvSpPr>
          <p:nvPr>
            <p:ph type="subTitle" idx="1"/>
          </p:nvPr>
        </p:nvSpPr>
        <p:spPr>
          <a:xfrm>
            <a:off x="2785872" y="5345449"/>
            <a:ext cx="6620256" cy="365125"/>
          </a:xfrm>
        </p:spPr>
        <p:txBody>
          <a:bodyPr/>
          <a:lstStyle>
            <a:lvl1pPr marL="0" indent="0" algn="ctr">
              <a:buNone/>
              <a:defRPr sz="2400">
                <a:latin typeface="Avenir"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785C05F-E68D-5E2E-5361-7E2C6E23FECA}"/>
              </a:ext>
            </a:extLst>
          </p:cNvPr>
          <p:cNvSpPr>
            <a:spLocks noGrp="1"/>
          </p:cNvSpPr>
          <p:nvPr>
            <p:ph type="ftr" sz="quarter" idx="11"/>
          </p:nvPr>
        </p:nvSpPr>
        <p:spPr/>
        <p:txBody>
          <a:bodyPr/>
          <a:lstStyle>
            <a:lvl1pPr>
              <a:defRPr>
                <a:latin typeface="Myriad Pro" panose="020B0503030403020204" pitchFamily="34" charset="0"/>
              </a:defRPr>
            </a:lvl1pPr>
          </a:lstStyle>
          <a:p>
            <a:endParaRPr lang="en-US" dirty="0"/>
          </a:p>
        </p:txBody>
      </p:sp>
      <p:pic>
        <p:nvPicPr>
          <p:cNvPr id="13" name="Picture 12">
            <a:extLst>
              <a:ext uri="{FF2B5EF4-FFF2-40B4-BE49-F238E27FC236}">
                <a16:creationId xmlns:a16="http://schemas.microsoft.com/office/drawing/2014/main" id="{240674B1-61F2-3713-83E2-347B545AD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 r="3698"/>
          <a:stretch/>
        </p:blipFill>
        <p:spPr>
          <a:xfrm>
            <a:off x="-1" y="-14591"/>
            <a:ext cx="12192001" cy="1214216"/>
          </a:xfrm>
          <a:prstGeom prst="rect">
            <a:avLst/>
          </a:prstGeom>
        </p:spPr>
      </p:pic>
      <p:sp>
        <p:nvSpPr>
          <p:cNvPr id="15" name="Oval 14">
            <a:extLst>
              <a:ext uri="{FF2B5EF4-FFF2-40B4-BE49-F238E27FC236}">
                <a16:creationId xmlns:a16="http://schemas.microsoft.com/office/drawing/2014/main" id="{30212878-A578-1BC0-340F-6A8DBA2D7473}"/>
              </a:ext>
            </a:extLst>
          </p:cNvPr>
          <p:cNvSpPr/>
          <p:nvPr userDrawn="1"/>
        </p:nvSpPr>
        <p:spPr>
          <a:xfrm>
            <a:off x="4642324" y="597734"/>
            <a:ext cx="2888325" cy="288832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ircular logo with a city and hills&#10;&#10;Description automatically generated">
            <a:extLst>
              <a:ext uri="{FF2B5EF4-FFF2-40B4-BE49-F238E27FC236}">
                <a16:creationId xmlns:a16="http://schemas.microsoft.com/office/drawing/2014/main" id="{ED9C0246-DBF7-9368-96FB-9EA039CB3D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2307" y="668824"/>
            <a:ext cx="2747382" cy="2747382"/>
          </a:xfrm>
          <a:prstGeom prst="rect">
            <a:avLst/>
          </a:prstGeom>
        </p:spPr>
      </p:pic>
    </p:spTree>
    <p:extLst>
      <p:ext uri="{BB962C8B-B14F-4D97-AF65-F5344CB8AC3E}">
        <p14:creationId xmlns:p14="http://schemas.microsoft.com/office/powerpoint/2010/main" val="1135024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301F6-AE64-83B4-EBA7-159CB22054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2F70C-A8AF-D814-CABD-1FC7BDC6C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C0D52-7581-58CD-9FC8-6041221144A4}"/>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5" name="Footer Placeholder 4">
            <a:extLst>
              <a:ext uri="{FF2B5EF4-FFF2-40B4-BE49-F238E27FC236}">
                <a16:creationId xmlns:a16="http://schemas.microsoft.com/office/drawing/2014/main" id="{A2793860-4C7D-4C57-C512-0B210E6CA0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6D044E-35B5-DAAE-4D4F-B5BF42A42143}"/>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4239274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89CC7-92EA-A305-DB98-62D0CD12CC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D92733-BE06-21ED-56BE-203B022C5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F22C0-5F42-2881-D04A-A2B245F5810A}"/>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5" name="Footer Placeholder 4">
            <a:extLst>
              <a:ext uri="{FF2B5EF4-FFF2-40B4-BE49-F238E27FC236}">
                <a16:creationId xmlns:a16="http://schemas.microsoft.com/office/drawing/2014/main" id="{B7E9F233-EEBB-3773-9A20-62C54D0938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5DB6B1-E996-F8C0-0FD9-5AF5B881EA77}"/>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11078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A811-F4BA-47F3-41EE-B7216563B617}"/>
              </a:ext>
            </a:extLst>
          </p:cNvPr>
          <p:cNvSpPr>
            <a:spLocks noGrp="1"/>
          </p:cNvSpPr>
          <p:nvPr>
            <p:ph type="title"/>
          </p:nvPr>
        </p:nvSpPr>
        <p:spPr>
          <a:xfrm>
            <a:off x="580048" y="3188382"/>
            <a:ext cx="3832698" cy="629304"/>
          </a:xfrm>
        </p:spPr>
        <p:txBody>
          <a:bodyPr anchor="t" anchorCtr="0"/>
          <a:lstStyle>
            <a:lvl1pPr algn="ctr">
              <a:defRPr sz="3200" b="1">
                <a:latin typeface="Avenir" panose="020B05030202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4F4C0DD-F468-0C0E-1A05-BFF51C528E74}"/>
              </a:ext>
            </a:extLst>
          </p:cNvPr>
          <p:cNvSpPr>
            <a:spLocks noGrp="1"/>
          </p:cNvSpPr>
          <p:nvPr>
            <p:ph idx="1"/>
          </p:nvPr>
        </p:nvSpPr>
        <p:spPr>
          <a:xfrm>
            <a:off x="5301576" y="1536970"/>
            <a:ext cx="6254884" cy="4688732"/>
          </a:xfrm>
        </p:spPr>
        <p:txBody>
          <a:bodyPr/>
          <a:lstStyle>
            <a:lvl1pPr>
              <a:lnSpc>
                <a:spcPct val="100000"/>
              </a:lnSpc>
              <a:spcBef>
                <a:spcPts val="1200"/>
              </a:spcBef>
              <a:defRPr sz="3200">
                <a:latin typeface="Avenir" panose="020B0503020203020204" pitchFamily="34" charset="0"/>
              </a:defRPr>
            </a:lvl1pPr>
            <a:lvl2pPr>
              <a:lnSpc>
                <a:spcPct val="100000"/>
              </a:lnSpc>
              <a:defRPr sz="2800">
                <a:latin typeface="Avenir" panose="020B0503020203020204" pitchFamily="34" charset="0"/>
              </a:defRPr>
            </a:lvl2pPr>
            <a:lvl3pPr>
              <a:lnSpc>
                <a:spcPct val="100000"/>
              </a:lnSpc>
              <a:defRPr sz="2400">
                <a:latin typeface="Avenir" panose="020B0503020203020204" pitchFamily="34" charset="0"/>
              </a:defRPr>
            </a:lvl3pPr>
            <a:lvl4pPr>
              <a:lnSpc>
                <a:spcPct val="100000"/>
              </a:lnSpc>
              <a:defRPr sz="2000">
                <a:latin typeface="Avenir" panose="020B0503020203020204" pitchFamily="34" charset="0"/>
              </a:defRPr>
            </a:lvl4pPr>
            <a:lvl5pPr>
              <a:lnSpc>
                <a:spcPct val="100000"/>
              </a:lnSpc>
              <a:defRPr sz="2000">
                <a:latin typeface="Avenir" panose="020B0503020203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1D519D39-BD7C-5D1D-6B9C-8928BB918E91}"/>
              </a:ext>
            </a:extLst>
          </p:cNvPr>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007FD98A-A319-A1EB-2F8A-6C7D1D173F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 r="3698"/>
          <a:stretch/>
        </p:blipFill>
        <p:spPr>
          <a:xfrm>
            <a:off x="-1" y="-14591"/>
            <a:ext cx="12192001" cy="1214216"/>
          </a:xfrm>
          <a:prstGeom prst="rect">
            <a:avLst/>
          </a:prstGeom>
        </p:spPr>
      </p:pic>
      <p:grpSp>
        <p:nvGrpSpPr>
          <p:cNvPr id="13" name="Group 12">
            <a:extLst>
              <a:ext uri="{FF2B5EF4-FFF2-40B4-BE49-F238E27FC236}">
                <a16:creationId xmlns:a16="http://schemas.microsoft.com/office/drawing/2014/main" id="{040C5C98-53BB-C4E2-57DB-96F6E5E2B087}"/>
              </a:ext>
            </a:extLst>
          </p:cNvPr>
          <p:cNvGrpSpPr/>
          <p:nvPr userDrawn="1"/>
        </p:nvGrpSpPr>
        <p:grpSpPr>
          <a:xfrm>
            <a:off x="1370953" y="592517"/>
            <a:ext cx="2303409" cy="2303409"/>
            <a:chOff x="254540" y="167243"/>
            <a:chExt cx="1167319" cy="1167319"/>
          </a:xfrm>
        </p:grpSpPr>
        <p:sp>
          <p:nvSpPr>
            <p:cNvPr id="9" name="Oval 8">
              <a:extLst>
                <a:ext uri="{FF2B5EF4-FFF2-40B4-BE49-F238E27FC236}">
                  <a16:creationId xmlns:a16="http://schemas.microsoft.com/office/drawing/2014/main" id="{68914553-7B53-0D2A-3293-9FB05534F7CE}"/>
                </a:ext>
              </a:extLst>
            </p:cNvPr>
            <p:cNvSpPr/>
            <p:nvPr userDrawn="1"/>
          </p:nvSpPr>
          <p:spPr>
            <a:xfrm>
              <a:off x="254540" y="167243"/>
              <a:ext cx="1167319" cy="1167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ircular logo with a city and hills&#10;&#10;Description automatically generated">
              <a:extLst>
                <a:ext uri="{FF2B5EF4-FFF2-40B4-BE49-F238E27FC236}">
                  <a16:creationId xmlns:a16="http://schemas.microsoft.com/office/drawing/2014/main" id="{2E915A4C-B507-E9EA-6849-51568218F7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52" y="218128"/>
              <a:ext cx="1058694" cy="1058694"/>
            </a:xfrm>
            <a:prstGeom prst="rect">
              <a:avLst/>
            </a:prstGeom>
          </p:spPr>
        </p:pic>
      </p:grpSp>
      <p:cxnSp>
        <p:nvCxnSpPr>
          <p:cNvPr id="15" name="Straight Connector 14">
            <a:extLst>
              <a:ext uri="{FF2B5EF4-FFF2-40B4-BE49-F238E27FC236}">
                <a16:creationId xmlns:a16="http://schemas.microsoft.com/office/drawing/2014/main" id="{571F20B0-8678-F51A-7306-6CBBD19C1D50}"/>
              </a:ext>
            </a:extLst>
          </p:cNvPr>
          <p:cNvCxnSpPr/>
          <p:nvPr userDrawn="1"/>
        </p:nvCxnSpPr>
        <p:spPr>
          <a:xfrm>
            <a:off x="4883285" y="1536970"/>
            <a:ext cx="0" cy="4688732"/>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62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DD3BF-2F57-5F98-55D8-3C4D3977EE69}"/>
              </a:ext>
            </a:extLst>
          </p:cNvPr>
          <p:cNvSpPr>
            <a:spLocks noGrp="1"/>
          </p:cNvSpPr>
          <p:nvPr>
            <p:ph idx="1"/>
          </p:nvPr>
        </p:nvSpPr>
        <p:spPr>
          <a:xfrm>
            <a:off x="838200" y="1825625"/>
            <a:ext cx="7315200" cy="4351338"/>
          </a:xfrm>
        </p:spPr>
        <p:txBody>
          <a:bodyPr/>
          <a:lstStyle>
            <a:lvl1pPr>
              <a:lnSpc>
                <a:spcPct val="100000"/>
              </a:lnSpc>
              <a:defRPr>
                <a:latin typeface="Avenir" panose="020B0503020203020204" pitchFamily="34" charset="0"/>
              </a:defRPr>
            </a:lvl1pPr>
            <a:lvl2pPr>
              <a:lnSpc>
                <a:spcPct val="100000"/>
              </a:lnSpc>
              <a:defRPr>
                <a:latin typeface="Avenir" panose="020B0503020203020204" pitchFamily="34" charset="0"/>
              </a:defRPr>
            </a:lvl2pPr>
            <a:lvl3pPr>
              <a:lnSpc>
                <a:spcPct val="100000"/>
              </a:lnSpc>
              <a:defRPr>
                <a:latin typeface="Avenir" panose="020B0503020203020204" pitchFamily="34" charset="0"/>
              </a:defRPr>
            </a:lvl3pPr>
            <a:lvl4pPr>
              <a:lnSpc>
                <a:spcPct val="100000"/>
              </a:lnSpc>
              <a:defRPr>
                <a:latin typeface="Avenir" panose="020B0503020203020204" pitchFamily="34" charset="0"/>
              </a:defRPr>
            </a:lvl4pPr>
            <a:lvl5pPr>
              <a:lnSpc>
                <a:spcPct val="100000"/>
              </a:lnSpc>
              <a:defRPr>
                <a:latin typeface="Avenir"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BBEFC2D-3C6B-0EDD-1339-CC5AA14DBD01}"/>
              </a:ext>
            </a:extLst>
          </p:cNvPr>
          <p:cNvSpPr>
            <a:spLocks noGrp="1"/>
          </p:cNvSpPr>
          <p:nvPr>
            <p:ph type="ftr" sz="quarter" idx="11"/>
          </p:nvPr>
        </p:nvSpPr>
        <p:spPr/>
        <p:txBody>
          <a:bodyPr/>
          <a:lstStyle/>
          <a:p>
            <a:endParaRPr lang="en-US" dirty="0"/>
          </a:p>
        </p:txBody>
      </p:sp>
      <p:pic>
        <p:nvPicPr>
          <p:cNvPr id="10" name="Picture 9">
            <a:extLst>
              <a:ext uri="{FF2B5EF4-FFF2-40B4-BE49-F238E27FC236}">
                <a16:creationId xmlns:a16="http://schemas.microsoft.com/office/drawing/2014/main" id="{D42C9AE9-05ED-EAA6-6250-DD3D561DFB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 r="3698"/>
          <a:stretch/>
        </p:blipFill>
        <p:spPr>
          <a:xfrm>
            <a:off x="-1" y="-14591"/>
            <a:ext cx="12192001" cy="1214216"/>
          </a:xfrm>
          <a:prstGeom prst="rect">
            <a:avLst/>
          </a:prstGeom>
        </p:spPr>
      </p:pic>
      <p:sp>
        <p:nvSpPr>
          <p:cNvPr id="11" name="Oval 10">
            <a:extLst>
              <a:ext uri="{FF2B5EF4-FFF2-40B4-BE49-F238E27FC236}">
                <a16:creationId xmlns:a16="http://schemas.microsoft.com/office/drawing/2014/main" id="{9F5268D7-8856-79D9-8980-B7AF44DC39F8}"/>
              </a:ext>
            </a:extLst>
          </p:cNvPr>
          <p:cNvSpPr/>
          <p:nvPr userDrawn="1"/>
        </p:nvSpPr>
        <p:spPr>
          <a:xfrm>
            <a:off x="254540" y="167243"/>
            <a:ext cx="1167319" cy="1167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ircular logo with a city and hills&#10;&#10;Description automatically generated">
            <a:extLst>
              <a:ext uri="{FF2B5EF4-FFF2-40B4-BE49-F238E27FC236}">
                <a16:creationId xmlns:a16="http://schemas.microsoft.com/office/drawing/2014/main" id="{691E6E9B-5C0D-2321-DC3B-AC45406A87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52" y="218128"/>
            <a:ext cx="1058694" cy="1058694"/>
          </a:xfrm>
          <a:prstGeom prst="rect">
            <a:avLst/>
          </a:prstGeom>
        </p:spPr>
      </p:pic>
      <p:sp>
        <p:nvSpPr>
          <p:cNvPr id="2" name="Title 1">
            <a:extLst>
              <a:ext uri="{FF2B5EF4-FFF2-40B4-BE49-F238E27FC236}">
                <a16:creationId xmlns:a16="http://schemas.microsoft.com/office/drawing/2014/main" id="{7CEC52FB-27A9-C892-2A75-F11BA04A7636}"/>
              </a:ext>
            </a:extLst>
          </p:cNvPr>
          <p:cNvSpPr>
            <a:spLocks noGrp="1"/>
          </p:cNvSpPr>
          <p:nvPr>
            <p:ph type="title"/>
          </p:nvPr>
        </p:nvSpPr>
        <p:spPr>
          <a:xfrm>
            <a:off x="1887166" y="293409"/>
            <a:ext cx="9466634" cy="581735"/>
          </a:xfrm>
        </p:spPr>
        <p:txBody>
          <a:bodyPr/>
          <a:lstStyle>
            <a:lvl1pPr>
              <a:defRPr>
                <a:solidFill>
                  <a:schemeClr val="bg1"/>
                </a:solidFill>
                <a:latin typeface="Myriad Pro" panose="020B0503030403020204" pitchFamily="34" charset="0"/>
              </a:defRPr>
            </a:lvl1pPr>
          </a:lstStyle>
          <a:p>
            <a:r>
              <a:rPr lang="en-US" dirty="0"/>
              <a:t>Click to edit Master title style</a:t>
            </a:r>
          </a:p>
        </p:txBody>
      </p:sp>
      <p:sp>
        <p:nvSpPr>
          <p:cNvPr id="14" name="Picture Placeholder 2">
            <a:extLst>
              <a:ext uri="{FF2B5EF4-FFF2-40B4-BE49-F238E27FC236}">
                <a16:creationId xmlns:a16="http://schemas.microsoft.com/office/drawing/2014/main" id="{5D64D013-74C3-846B-1DC7-A1A1DF7AD330}"/>
              </a:ext>
            </a:extLst>
          </p:cNvPr>
          <p:cNvSpPr>
            <a:spLocks noGrp="1"/>
          </p:cNvSpPr>
          <p:nvPr>
            <p:ph type="pic" idx="12"/>
          </p:nvPr>
        </p:nvSpPr>
        <p:spPr>
          <a:xfrm>
            <a:off x="8393501" y="1825625"/>
            <a:ext cx="3186173"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9428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1E98-4BEB-1700-E2AF-0C936AEFEDE8}"/>
              </a:ext>
            </a:extLst>
          </p:cNvPr>
          <p:cNvSpPr>
            <a:spLocks noGrp="1"/>
          </p:cNvSpPr>
          <p:nvPr>
            <p:ph type="title"/>
          </p:nvPr>
        </p:nvSpPr>
        <p:spPr>
          <a:xfrm>
            <a:off x="2931110" y="3343187"/>
            <a:ext cx="6329778" cy="1571535"/>
          </a:xfrm>
        </p:spPr>
        <p:txBody>
          <a:bodyPr anchor="b"/>
          <a:lstStyle>
            <a:lvl1pPr algn="ctr">
              <a:defRPr sz="6000">
                <a:latin typeface="Myriad Pro" panose="020B0503030403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B02122B-98B5-0711-41C0-68A5D6272E52}"/>
              </a:ext>
            </a:extLst>
          </p:cNvPr>
          <p:cNvSpPr>
            <a:spLocks noGrp="1"/>
          </p:cNvSpPr>
          <p:nvPr>
            <p:ph type="body" idx="1"/>
          </p:nvPr>
        </p:nvSpPr>
        <p:spPr>
          <a:xfrm>
            <a:off x="2931110" y="5051247"/>
            <a:ext cx="6329778" cy="861281"/>
          </a:xfrm>
        </p:spPr>
        <p:txBody>
          <a:bodyPr/>
          <a:lstStyle>
            <a:lvl1pPr marL="0" indent="0" algn="ctr">
              <a:buNone/>
              <a:defRPr sz="2400">
                <a:solidFill>
                  <a:schemeClr val="tx1">
                    <a:tint val="82000"/>
                  </a:schemeClr>
                </a:solidFill>
                <a:latin typeface="Avenir" panose="020B0503020203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9961D63D-8AC4-3378-0D99-9478A4B373AA}"/>
              </a:ext>
            </a:extLst>
          </p:cNvPr>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9E105A21-C944-2772-CB3C-FD5DAD7AE9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 r="3698"/>
          <a:stretch/>
        </p:blipFill>
        <p:spPr>
          <a:xfrm>
            <a:off x="-1" y="-14591"/>
            <a:ext cx="12192001" cy="1214216"/>
          </a:xfrm>
          <a:prstGeom prst="rect">
            <a:avLst/>
          </a:prstGeom>
        </p:spPr>
      </p:pic>
      <p:grpSp>
        <p:nvGrpSpPr>
          <p:cNvPr id="13" name="Group 12">
            <a:extLst>
              <a:ext uri="{FF2B5EF4-FFF2-40B4-BE49-F238E27FC236}">
                <a16:creationId xmlns:a16="http://schemas.microsoft.com/office/drawing/2014/main" id="{6197E1E5-E0A5-F9FA-4732-17FD982B8342}"/>
              </a:ext>
            </a:extLst>
          </p:cNvPr>
          <p:cNvGrpSpPr/>
          <p:nvPr userDrawn="1"/>
        </p:nvGrpSpPr>
        <p:grpSpPr>
          <a:xfrm>
            <a:off x="4944294" y="236355"/>
            <a:ext cx="2303409" cy="2303409"/>
            <a:chOff x="254540" y="167243"/>
            <a:chExt cx="1167319" cy="1167319"/>
          </a:xfrm>
        </p:grpSpPr>
        <p:sp>
          <p:nvSpPr>
            <p:cNvPr id="14" name="Oval 13">
              <a:extLst>
                <a:ext uri="{FF2B5EF4-FFF2-40B4-BE49-F238E27FC236}">
                  <a16:creationId xmlns:a16="http://schemas.microsoft.com/office/drawing/2014/main" id="{081FBCF8-304F-D8B5-D84D-8B7547C83676}"/>
                </a:ext>
              </a:extLst>
            </p:cNvPr>
            <p:cNvSpPr/>
            <p:nvPr userDrawn="1"/>
          </p:nvSpPr>
          <p:spPr>
            <a:xfrm>
              <a:off x="254540" y="167243"/>
              <a:ext cx="1167319" cy="11673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ircular logo with a city and hills&#10;&#10;Description automatically generated">
              <a:extLst>
                <a:ext uri="{FF2B5EF4-FFF2-40B4-BE49-F238E27FC236}">
                  <a16:creationId xmlns:a16="http://schemas.microsoft.com/office/drawing/2014/main" id="{DDD0D947-5C44-89B6-8FC8-4B04BD366B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52" y="218128"/>
              <a:ext cx="1058694" cy="1058694"/>
            </a:xfrm>
            <a:prstGeom prst="rect">
              <a:avLst/>
            </a:prstGeom>
          </p:spPr>
        </p:pic>
      </p:grpSp>
    </p:spTree>
    <p:extLst>
      <p:ext uri="{BB962C8B-B14F-4D97-AF65-F5344CB8AC3E}">
        <p14:creationId xmlns:p14="http://schemas.microsoft.com/office/powerpoint/2010/main" val="168682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8B09-0155-50E3-800B-E347942A4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1E9A8-BEAD-568D-3E27-16B13C482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01C3A2-9475-3136-0585-EEF9475A9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B5C34E-6D1B-C7B9-4FEE-65F139922DB5}"/>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6" name="Footer Placeholder 5">
            <a:extLst>
              <a:ext uri="{FF2B5EF4-FFF2-40B4-BE49-F238E27FC236}">
                <a16:creationId xmlns:a16="http://schemas.microsoft.com/office/drawing/2014/main" id="{F61B91DE-B3D1-D23C-9EC2-4C7E8E45E2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597620-89D3-D179-5F73-E6DEA8178A17}"/>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2179258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75B5-E01F-0C35-CAB9-7B8CBC47D1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DB1620-8853-342F-E34F-BE53A362FA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5C1A39-9422-2E12-6E9E-82D5CF7306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F7954-D888-68E5-AD68-26B585CAD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6DA5C8-C36A-6119-0DFB-F595486104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C86155-600E-D630-A208-D0AA3AB1ED29}"/>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8" name="Footer Placeholder 7">
            <a:extLst>
              <a:ext uri="{FF2B5EF4-FFF2-40B4-BE49-F238E27FC236}">
                <a16:creationId xmlns:a16="http://schemas.microsoft.com/office/drawing/2014/main" id="{1991D798-02C1-87C9-0714-D05F9488722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73DC884-5EAE-30D1-A8D0-E076D92EA496}"/>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3955795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8D6-2111-8CB8-EA7A-F52FB37AC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FAECD2-C5BB-9D61-B5E0-1F72D2DA2341}"/>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4" name="Footer Placeholder 3">
            <a:extLst>
              <a:ext uri="{FF2B5EF4-FFF2-40B4-BE49-F238E27FC236}">
                <a16:creationId xmlns:a16="http://schemas.microsoft.com/office/drawing/2014/main" id="{C428CD35-3E83-4147-3AAF-FF605B8DA78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3FEE31A-DE00-2355-295F-C4FF2679C105}"/>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89939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B17D9-3CF9-CEB6-0CB6-A68BD7F03400}"/>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3" name="Footer Placeholder 2">
            <a:extLst>
              <a:ext uri="{FF2B5EF4-FFF2-40B4-BE49-F238E27FC236}">
                <a16:creationId xmlns:a16="http://schemas.microsoft.com/office/drawing/2014/main" id="{0CC47CD8-663F-C27E-0977-5F0CDA17EB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BA3DAF-1493-5B7B-342C-139685E1DAD8}"/>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107765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A262-DB48-C57D-90C7-0828C6D61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B5FC97-C6A4-242A-DCA9-A99B1FC8E4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F47CF61-7728-CC03-F227-28595AB96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5D4A0-9B74-DFEA-03C4-7BD9B3B034CE}"/>
              </a:ext>
            </a:extLst>
          </p:cNvPr>
          <p:cNvSpPr>
            <a:spLocks noGrp="1"/>
          </p:cNvSpPr>
          <p:nvPr>
            <p:ph type="dt" sz="half" idx="10"/>
          </p:nvPr>
        </p:nvSpPr>
        <p:spPr/>
        <p:txBody>
          <a:bodyPr/>
          <a:lstStyle/>
          <a:p>
            <a:fld id="{E95DFC07-0BFD-422E-8ADA-FA3CE9B1A580}" type="datetimeFigureOut">
              <a:rPr lang="en-US" smtClean="0"/>
              <a:t>10/14/2024</a:t>
            </a:fld>
            <a:endParaRPr lang="en-US" dirty="0"/>
          </a:p>
        </p:txBody>
      </p:sp>
      <p:sp>
        <p:nvSpPr>
          <p:cNvPr id="6" name="Footer Placeholder 5">
            <a:extLst>
              <a:ext uri="{FF2B5EF4-FFF2-40B4-BE49-F238E27FC236}">
                <a16:creationId xmlns:a16="http://schemas.microsoft.com/office/drawing/2014/main" id="{4D0E57FA-5349-8881-F389-688481BE9A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86E70-0C74-4836-3A49-29B186BFA13A}"/>
              </a:ext>
            </a:extLst>
          </p:cNvPr>
          <p:cNvSpPr>
            <a:spLocks noGrp="1"/>
          </p:cNvSpPr>
          <p:nvPr>
            <p:ph type="sldNum" sz="quarter" idx="12"/>
          </p:nvPr>
        </p:nvSpPr>
        <p:spPr/>
        <p:txBody>
          <a:bodyPr/>
          <a:lstStyle/>
          <a:p>
            <a:fld id="{D892741A-2808-4D3D-9460-2EF199E4D160}" type="slidenum">
              <a:rPr lang="en-US" smtClean="0"/>
              <a:t>‹#›</a:t>
            </a:fld>
            <a:endParaRPr lang="en-US" dirty="0"/>
          </a:p>
        </p:txBody>
      </p:sp>
    </p:spTree>
    <p:extLst>
      <p:ext uri="{BB962C8B-B14F-4D97-AF65-F5344CB8AC3E}">
        <p14:creationId xmlns:p14="http://schemas.microsoft.com/office/powerpoint/2010/main" val="421363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E6E85-9CFB-EFA9-91D2-21A6EA965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6BAB0-A07B-4DDA-2EC9-48828A73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39662-AF6D-5008-725E-D3E74B8E9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5DFC07-0BFD-422E-8ADA-FA3CE9B1A580}" type="datetimeFigureOut">
              <a:rPr lang="en-US" smtClean="0"/>
              <a:t>10/14/2024</a:t>
            </a:fld>
            <a:endParaRPr lang="en-US" dirty="0"/>
          </a:p>
        </p:txBody>
      </p:sp>
      <p:sp>
        <p:nvSpPr>
          <p:cNvPr id="5" name="Footer Placeholder 4">
            <a:extLst>
              <a:ext uri="{FF2B5EF4-FFF2-40B4-BE49-F238E27FC236}">
                <a16:creationId xmlns:a16="http://schemas.microsoft.com/office/drawing/2014/main" id="{61B2710D-8236-6AD9-4B33-03CD6FC47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F8854A6-D0AE-C8AA-3DB1-88F06F40C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92741A-2808-4D3D-9460-2EF199E4D160}" type="slidenum">
              <a:rPr lang="en-US" smtClean="0"/>
              <a:t>‹#›</a:t>
            </a:fld>
            <a:endParaRPr lang="en-US" dirty="0"/>
          </a:p>
        </p:txBody>
      </p:sp>
    </p:spTree>
    <p:extLst>
      <p:ext uri="{BB962C8B-B14F-4D97-AF65-F5344CB8AC3E}">
        <p14:creationId xmlns:p14="http://schemas.microsoft.com/office/powerpoint/2010/main" val="184142860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eg"/><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pn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jp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jp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jp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2.xml"/><Relationship Id="rId16" Type="http://schemas.openxmlformats.org/officeDocument/2006/relationships/image" Target="../media/image51.jp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jp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jp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jpg"/><Relationship Id="rId7" Type="http://schemas.openxmlformats.org/officeDocument/2006/relationships/image" Target="../media/image68.jpg"/><Relationship Id="rId12" Type="http://schemas.openxmlformats.org/officeDocument/2006/relationships/image" Target="../media/image73.png"/><Relationship Id="rId17" Type="http://schemas.openxmlformats.org/officeDocument/2006/relationships/image" Target="../media/image78.jp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jp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jp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5E5B-497B-3E46-F7EF-7AB848ACF2B5}"/>
              </a:ext>
            </a:extLst>
          </p:cNvPr>
          <p:cNvSpPr>
            <a:spLocks noGrp="1"/>
          </p:cNvSpPr>
          <p:nvPr>
            <p:ph type="ctrTitle"/>
          </p:nvPr>
        </p:nvSpPr>
        <p:spPr/>
        <p:txBody>
          <a:bodyPr/>
          <a:lstStyle/>
          <a:p>
            <a:r>
              <a:rPr lang="en-US" dirty="0"/>
              <a:t>Urban Water Institute</a:t>
            </a:r>
          </a:p>
        </p:txBody>
      </p:sp>
      <p:sp>
        <p:nvSpPr>
          <p:cNvPr id="3" name="Subtitle 2">
            <a:extLst>
              <a:ext uri="{FF2B5EF4-FFF2-40B4-BE49-F238E27FC236}">
                <a16:creationId xmlns:a16="http://schemas.microsoft.com/office/drawing/2014/main" id="{D109E4C3-31B2-FC1B-6FF1-389302A47D68}"/>
              </a:ext>
            </a:extLst>
          </p:cNvPr>
          <p:cNvSpPr>
            <a:spLocks noGrp="1"/>
          </p:cNvSpPr>
          <p:nvPr>
            <p:ph type="subTitle" idx="1"/>
          </p:nvPr>
        </p:nvSpPr>
        <p:spPr/>
        <p:txBody>
          <a:bodyPr>
            <a:normAutofit fontScale="85000" lnSpcReduction="10000"/>
          </a:bodyPr>
          <a:lstStyle/>
          <a:p>
            <a:r>
              <a:rPr lang="en-US" i="1" dirty="0">
                <a:latin typeface="Myriad Pro" panose="020B0503030403020204"/>
              </a:rPr>
              <a:t>Connecting Water Leaders to Secure Our Water Future</a:t>
            </a:r>
          </a:p>
        </p:txBody>
      </p:sp>
    </p:spTree>
    <p:extLst>
      <p:ext uri="{BB962C8B-B14F-4D97-AF65-F5344CB8AC3E}">
        <p14:creationId xmlns:p14="http://schemas.microsoft.com/office/powerpoint/2010/main" val="310180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3B9A9-BD6D-9D9E-279D-7845CA2B9A0A}"/>
              </a:ext>
            </a:extLst>
          </p:cNvPr>
          <p:cNvSpPr>
            <a:spLocks noGrp="1"/>
          </p:cNvSpPr>
          <p:nvPr>
            <p:ph idx="1"/>
          </p:nvPr>
        </p:nvSpPr>
        <p:spPr>
          <a:xfrm>
            <a:off x="253584" y="3542424"/>
            <a:ext cx="5278800" cy="1337300"/>
          </a:xfrm>
        </p:spPr>
        <p:txBody>
          <a:bodyPr>
            <a:normAutofit/>
          </a:bodyPr>
          <a:lstStyle/>
          <a:p>
            <a:pPr marL="0" indent="0" algn="ctr">
              <a:buNone/>
            </a:pPr>
            <a:r>
              <a:rPr lang="en-US" sz="1400" i="1" kern="100" dirty="0">
                <a:effectLst/>
                <a:latin typeface="Myriad Pro" panose="020B0503030403020204"/>
                <a:ea typeface="Calibri" panose="020F0502020204030204" pitchFamily="34" charset="0"/>
                <a:cs typeface="Times New Roman" panose="02020603050405020304" pitchFamily="18" charset="0"/>
              </a:rPr>
              <a:t>"Many organizations feel like echo chambers — like-minded professionals talking to themselves. UWI expands the boundaries, inviting points of view that stretch conventional wisdom and open up new opportunities and possibilities." </a:t>
            </a:r>
          </a:p>
          <a:p>
            <a:pPr marL="0" indent="0" algn="ctr">
              <a:buNone/>
            </a:pPr>
            <a:r>
              <a:rPr lang="en-US" sz="1400" kern="100" dirty="0">
                <a:effectLst/>
                <a:latin typeface="Myriad Pro" panose="020B0503030403020204"/>
                <a:ea typeface="Calibri" panose="020F0502020204030204" pitchFamily="34" charset="0"/>
                <a:cs typeface="Times New Roman" panose="02020603050405020304" pitchFamily="18" charset="0"/>
              </a:rPr>
              <a:t>– </a:t>
            </a:r>
            <a:r>
              <a:rPr lang="en-US" sz="1400" b="1" kern="100" dirty="0">
                <a:effectLst/>
                <a:latin typeface="Myriad Pro" panose="020B0503030403020204"/>
                <a:ea typeface="Calibri" panose="020F0502020204030204" pitchFamily="34" charset="0"/>
                <a:cs typeface="Times New Roman" panose="02020603050405020304" pitchFamily="18" charset="0"/>
              </a:rPr>
              <a:t>Paul Brown</a:t>
            </a:r>
            <a:r>
              <a:rPr lang="en-US" sz="1400" kern="100" dirty="0">
                <a:effectLst/>
                <a:latin typeface="Myriad Pro" panose="020B0503030403020204"/>
                <a:ea typeface="Calibri" panose="020F0502020204030204" pitchFamily="34" charset="0"/>
                <a:cs typeface="Times New Roman" panose="02020603050405020304" pitchFamily="18" charset="0"/>
              </a:rPr>
              <a:t>, President, Paul Redvers Brown Inc.</a:t>
            </a:r>
          </a:p>
        </p:txBody>
      </p:sp>
      <p:sp>
        <p:nvSpPr>
          <p:cNvPr id="3" name="Title 2">
            <a:extLst>
              <a:ext uri="{FF2B5EF4-FFF2-40B4-BE49-F238E27FC236}">
                <a16:creationId xmlns:a16="http://schemas.microsoft.com/office/drawing/2014/main" id="{F7882ED7-DF1C-BDE9-425C-3EC1950FD30D}"/>
              </a:ext>
            </a:extLst>
          </p:cNvPr>
          <p:cNvSpPr>
            <a:spLocks noGrp="1"/>
          </p:cNvSpPr>
          <p:nvPr>
            <p:ph type="title"/>
          </p:nvPr>
        </p:nvSpPr>
        <p:spPr/>
        <p:txBody>
          <a:bodyPr>
            <a:normAutofit fontScale="90000"/>
          </a:bodyPr>
          <a:lstStyle/>
          <a:p>
            <a:r>
              <a:rPr lang="en-US" dirty="0"/>
              <a:t>Member Testimonials</a:t>
            </a:r>
          </a:p>
        </p:txBody>
      </p:sp>
      <p:sp>
        <p:nvSpPr>
          <p:cNvPr id="6" name="TextBox 5">
            <a:extLst>
              <a:ext uri="{FF2B5EF4-FFF2-40B4-BE49-F238E27FC236}">
                <a16:creationId xmlns:a16="http://schemas.microsoft.com/office/drawing/2014/main" id="{679716FF-B80A-E850-3CC7-91126B131B6E}"/>
              </a:ext>
            </a:extLst>
          </p:cNvPr>
          <p:cNvSpPr txBox="1"/>
          <p:nvPr/>
        </p:nvSpPr>
        <p:spPr>
          <a:xfrm>
            <a:off x="6430519" y="2927332"/>
            <a:ext cx="5434505" cy="1728678"/>
          </a:xfrm>
          <a:prstGeom prst="rect">
            <a:avLst/>
          </a:prstGeom>
          <a:noFill/>
        </p:spPr>
        <p:txBody>
          <a:bodyPr wrap="square" rtlCol="0">
            <a:spAutoFit/>
          </a:bodyPr>
          <a:lstStyle/>
          <a:p>
            <a:pPr algn="ctr"/>
            <a:r>
              <a:rPr lang="en-US" sz="1400" i="1" kern="100" dirty="0">
                <a:latin typeface="Myriad Pro" panose="020B0503030403020204"/>
                <a:ea typeface="Calibri" panose="020F0502020204030204" pitchFamily="34" charset="0"/>
                <a:cs typeface="Times New Roman" panose="02020603050405020304" pitchFamily="18" charset="0"/>
              </a:rPr>
              <a:t>“As both a board member and water manager, my involvement with the Urban Water Institute has fostered collaboration among industry leaders, offering a platform to exchange innovative ideas and tackle the pressing water challenges we face. The association is a critical resource for staying ahead of emerging issues and ensuring sustainable water solutions for our communities.” </a:t>
            </a:r>
          </a:p>
          <a:p>
            <a:pPr algn="ctr">
              <a:spcBef>
                <a:spcPts val="1000"/>
              </a:spcBef>
            </a:pPr>
            <a:r>
              <a:rPr lang="en-US" sz="1400" kern="100" dirty="0">
                <a:latin typeface="Myriad Pro" panose="020B0503030403020204"/>
                <a:ea typeface="Calibri" panose="020F0502020204030204" pitchFamily="34" charset="0"/>
                <a:cs typeface="Times New Roman" panose="02020603050405020304" pitchFamily="18" charset="0"/>
              </a:rPr>
              <a:t>– </a:t>
            </a:r>
            <a:r>
              <a:rPr lang="en-US" sz="1400" b="1" kern="100" dirty="0">
                <a:latin typeface="Myriad Pro" panose="020B0503030403020204"/>
                <a:ea typeface="Calibri" panose="020F0502020204030204" pitchFamily="34" charset="0"/>
                <a:cs typeface="Times New Roman" panose="02020603050405020304" pitchFamily="18" charset="0"/>
              </a:rPr>
              <a:t>Craig Miller</a:t>
            </a:r>
            <a:r>
              <a:rPr lang="en-US" sz="1400" kern="100" dirty="0">
                <a:latin typeface="Myriad Pro" panose="020B0503030403020204"/>
                <a:ea typeface="Calibri" panose="020F0502020204030204" pitchFamily="34" charset="0"/>
                <a:cs typeface="Times New Roman" panose="02020603050405020304" pitchFamily="18" charset="0"/>
              </a:rPr>
              <a:t>, General Manager, Western Municipal Water District</a:t>
            </a:r>
          </a:p>
        </p:txBody>
      </p:sp>
      <p:sp>
        <p:nvSpPr>
          <p:cNvPr id="7" name="TextBox 6">
            <a:extLst>
              <a:ext uri="{FF2B5EF4-FFF2-40B4-BE49-F238E27FC236}">
                <a16:creationId xmlns:a16="http://schemas.microsoft.com/office/drawing/2014/main" id="{F70A16DF-BB59-6D58-14A9-8F2DE64212DD}"/>
              </a:ext>
            </a:extLst>
          </p:cNvPr>
          <p:cNvSpPr txBox="1"/>
          <p:nvPr/>
        </p:nvSpPr>
        <p:spPr>
          <a:xfrm>
            <a:off x="253584" y="1612882"/>
            <a:ext cx="5278800" cy="1728678"/>
          </a:xfrm>
          <a:prstGeom prst="rect">
            <a:avLst/>
          </a:prstGeom>
          <a:noFill/>
        </p:spPr>
        <p:txBody>
          <a:bodyPr wrap="square" rtlCol="0">
            <a:spAutoFit/>
          </a:bodyPr>
          <a:lstStyle/>
          <a:p>
            <a:pPr algn="ctr"/>
            <a:r>
              <a:rPr lang="en-US" sz="1400" i="1" kern="100" dirty="0">
                <a:effectLst/>
                <a:latin typeface="Myriad Pro" panose="020B0503030403020204"/>
                <a:ea typeface="Calibri" panose="020F0502020204030204" pitchFamily="34" charset="0"/>
                <a:cs typeface="Times New Roman" panose="02020603050405020304" pitchFamily="18" charset="0"/>
              </a:rPr>
              <a:t>"No other water organization fosters relationships and open and frank dialogue that build trust like the Urban Water Institute. Unafraid to lift the covers and dive deep into sometimes uncomfortable topics, and explore all angles of a water issue, the UWI provides a unique and refreshing platform for education, illumination, and connection.“</a:t>
            </a:r>
          </a:p>
          <a:p>
            <a:pPr algn="ctr">
              <a:spcBef>
                <a:spcPts val="1000"/>
              </a:spcBef>
            </a:pPr>
            <a:r>
              <a:rPr lang="en-US" sz="1400" kern="100" dirty="0">
                <a:effectLst/>
                <a:latin typeface="Myriad Pro" panose="020B0503030403020204"/>
                <a:ea typeface="Calibri" panose="020F0502020204030204" pitchFamily="34" charset="0"/>
                <a:cs typeface="Times New Roman" panose="02020603050405020304" pitchFamily="18" charset="0"/>
              </a:rPr>
              <a:t>– </a:t>
            </a:r>
            <a:r>
              <a:rPr lang="en-US" sz="1400" b="1" kern="100" dirty="0">
                <a:effectLst/>
                <a:latin typeface="Myriad Pro" panose="020B0503030403020204"/>
                <a:ea typeface="Calibri" panose="020F0502020204030204" pitchFamily="34" charset="0"/>
                <a:cs typeface="Times New Roman" panose="02020603050405020304" pitchFamily="18" charset="0"/>
              </a:rPr>
              <a:t>Greg Quist</a:t>
            </a:r>
            <a:r>
              <a:rPr lang="en-US" sz="1400" kern="100" dirty="0">
                <a:effectLst/>
                <a:latin typeface="Myriad Pro" panose="020B0503030403020204"/>
                <a:ea typeface="Calibri" panose="020F0502020204030204" pitchFamily="34" charset="0"/>
                <a:cs typeface="Times New Roman" panose="02020603050405020304" pitchFamily="18" charset="0"/>
              </a:rPr>
              <a:t>, Director, Rincon del Diablo Municipal Water District</a:t>
            </a:r>
          </a:p>
        </p:txBody>
      </p:sp>
      <p:sp>
        <p:nvSpPr>
          <p:cNvPr id="8" name="TextBox 7">
            <a:extLst>
              <a:ext uri="{FF2B5EF4-FFF2-40B4-BE49-F238E27FC236}">
                <a16:creationId xmlns:a16="http://schemas.microsoft.com/office/drawing/2014/main" id="{6A3AA5A1-5AC1-FA36-3A87-681FF12E522F}"/>
              </a:ext>
            </a:extLst>
          </p:cNvPr>
          <p:cNvSpPr txBox="1"/>
          <p:nvPr/>
        </p:nvSpPr>
        <p:spPr>
          <a:xfrm>
            <a:off x="6430520" y="4779947"/>
            <a:ext cx="5434505" cy="1728678"/>
          </a:xfrm>
          <a:prstGeom prst="rect">
            <a:avLst/>
          </a:prstGeom>
          <a:noFill/>
        </p:spPr>
        <p:txBody>
          <a:bodyPr wrap="square" rtlCol="0">
            <a:spAutoFit/>
          </a:bodyPr>
          <a:lstStyle/>
          <a:p>
            <a:pPr algn="ctr"/>
            <a:r>
              <a:rPr lang="en-US" sz="1400" i="1" kern="100" dirty="0">
                <a:effectLst/>
                <a:latin typeface="Myriad Pro" panose="020B0503030403020204"/>
                <a:ea typeface="Calibri" panose="020F0502020204030204" pitchFamily="34" charset="0"/>
                <a:cs typeface="Times New Roman" panose="02020603050405020304" pitchFamily="18" charset="0"/>
              </a:rPr>
              <a:t>“The Urban Water Institute provides a forum for frank discussions around the most pressing issues affecting the water sector. We don’t shy away from controversial topics – rather we take them head on and look for solutions. The membership is diverse with everyone bringing their unique expertise to the table for the benefit of the group.” </a:t>
            </a:r>
          </a:p>
          <a:p>
            <a:pPr algn="ctr">
              <a:spcBef>
                <a:spcPts val="1000"/>
              </a:spcBef>
            </a:pPr>
            <a:r>
              <a:rPr lang="en-US" sz="1400" kern="100" dirty="0">
                <a:effectLst/>
                <a:latin typeface="Myriad Pro" panose="020B0503030403020204"/>
                <a:ea typeface="Calibri" panose="020F0502020204030204" pitchFamily="34" charset="0"/>
                <a:cs typeface="Times New Roman" panose="02020603050405020304" pitchFamily="18" charset="0"/>
              </a:rPr>
              <a:t>– </a:t>
            </a:r>
            <a:r>
              <a:rPr lang="en-US" sz="1400" b="1" kern="100" dirty="0">
                <a:effectLst/>
                <a:latin typeface="Myriad Pro" panose="020B0503030403020204"/>
                <a:ea typeface="Calibri" panose="020F0502020204030204" pitchFamily="34" charset="0"/>
                <a:cs typeface="Times New Roman" panose="02020603050405020304" pitchFamily="18" charset="0"/>
              </a:rPr>
              <a:t>Dave Pedersen</a:t>
            </a:r>
            <a:r>
              <a:rPr lang="en-US" sz="1400" kern="100" dirty="0">
                <a:effectLst/>
                <a:latin typeface="Myriad Pro" panose="020B0503030403020204"/>
                <a:ea typeface="Calibri" panose="020F0502020204030204" pitchFamily="34" charset="0"/>
                <a:cs typeface="Times New Roman" panose="02020603050405020304" pitchFamily="18" charset="0"/>
              </a:rPr>
              <a:t>, General Manager, Las Virgenes Municipal Water District</a:t>
            </a:r>
          </a:p>
        </p:txBody>
      </p:sp>
      <p:pic>
        <p:nvPicPr>
          <p:cNvPr id="12" name="Picture 11">
            <a:extLst>
              <a:ext uri="{FF2B5EF4-FFF2-40B4-BE49-F238E27FC236}">
                <a16:creationId xmlns:a16="http://schemas.microsoft.com/office/drawing/2014/main" id="{38202113-5BE0-9E82-9ACA-F8C45C2BB8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4140" y="5084757"/>
            <a:ext cx="2209362" cy="1657022"/>
          </a:xfrm>
          <a:prstGeom prst="rect">
            <a:avLst/>
          </a:prstGeom>
        </p:spPr>
      </p:pic>
      <p:pic>
        <p:nvPicPr>
          <p:cNvPr id="16" name="Picture 15">
            <a:extLst>
              <a:ext uri="{FF2B5EF4-FFF2-40B4-BE49-F238E27FC236}">
                <a16:creationId xmlns:a16="http://schemas.microsoft.com/office/drawing/2014/main" id="{2C74C7AE-A786-3F21-A400-3297C77BE2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9058" y="929495"/>
            <a:ext cx="2547516" cy="1659070"/>
          </a:xfrm>
          <a:prstGeom prst="rect">
            <a:avLst/>
          </a:prstGeom>
        </p:spPr>
      </p:pic>
      <p:pic>
        <p:nvPicPr>
          <p:cNvPr id="18" name="Picture 17">
            <a:extLst>
              <a:ext uri="{FF2B5EF4-FFF2-40B4-BE49-F238E27FC236}">
                <a16:creationId xmlns:a16="http://schemas.microsoft.com/office/drawing/2014/main" id="{95DB89EE-22C9-5DB3-D99B-61AB12263307}"/>
              </a:ext>
            </a:extLst>
          </p:cNvPr>
          <p:cNvPicPr>
            <a:picLocks noChangeAspect="1"/>
          </p:cNvPicPr>
          <p:nvPr/>
        </p:nvPicPr>
        <p:blipFill>
          <a:blip r:embed="rId4">
            <a:extLst>
              <a:ext uri="{28A0092B-C50C-407E-A947-70E740481C1C}">
                <a14:useLocalDpi xmlns:a14="http://schemas.microsoft.com/office/drawing/2010/main" val="0"/>
              </a:ext>
            </a:extLst>
          </a:blip>
          <a:srcRect t="6887" b="6887"/>
          <a:stretch/>
        </p:blipFill>
        <p:spPr>
          <a:xfrm>
            <a:off x="9309174" y="929495"/>
            <a:ext cx="2555850" cy="1652852"/>
          </a:xfrm>
          <a:prstGeom prst="rect">
            <a:avLst/>
          </a:prstGeom>
        </p:spPr>
      </p:pic>
      <p:pic>
        <p:nvPicPr>
          <p:cNvPr id="9" name="Picture 8" descr="A group of people sitting in chairs&#10;&#10;Description automatically generated">
            <a:extLst>
              <a:ext uri="{FF2B5EF4-FFF2-40B4-BE49-F238E27FC236}">
                <a16:creationId xmlns:a16="http://schemas.microsoft.com/office/drawing/2014/main" id="{FE5AB3D1-D5D3-F05D-A247-923FC64D8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631" y="5080588"/>
            <a:ext cx="2483103" cy="1653472"/>
          </a:xfrm>
          <a:prstGeom prst="rect">
            <a:avLst/>
          </a:prstGeom>
        </p:spPr>
      </p:pic>
    </p:spTree>
    <p:extLst>
      <p:ext uri="{BB962C8B-B14F-4D97-AF65-F5344CB8AC3E}">
        <p14:creationId xmlns:p14="http://schemas.microsoft.com/office/powerpoint/2010/main" val="15336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1C124-81BD-04FE-A037-9280B3658F00}"/>
              </a:ext>
            </a:extLst>
          </p:cNvPr>
          <p:cNvSpPr>
            <a:spLocks noGrp="1"/>
          </p:cNvSpPr>
          <p:nvPr>
            <p:ph idx="1"/>
          </p:nvPr>
        </p:nvSpPr>
        <p:spPr>
          <a:xfrm>
            <a:off x="838200" y="1825625"/>
            <a:ext cx="6944360" cy="4351338"/>
          </a:xfrm>
        </p:spPr>
        <p:txBody>
          <a:bodyPr>
            <a:normAutofit lnSpcReduction="10000"/>
          </a:bodyPr>
          <a:lstStyle/>
          <a:p>
            <a:pPr algn="l">
              <a:buFont typeface="Arial" panose="020B0604020202020204" pitchFamily="34" charset="0"/>
              <a:buChar char="•"/>
            </a:pPr>
            <a:r>
              <a:rPr lang="en-US" sz="2000" b="1" i="0" dirty="0">
                <a:solidFill>
                  <a:srgbClr val="2C3030"/>
                </a:solidFill>
                <a:effectLst/>
                <a:latin typeface="Myriad Pro" panose="020B0503030403020204"/>
              </a:rPr>
              <a:t>Public Sector (cities, water districts and other government organizations)</a:t>
            </a:r>
            <a:r>
              <a:rPr lang="en-US" sz="2000" b="0" i="0" dirty="0">
                <a:solidFill>
                  <a:srgbClr val="2C3030"/>
                </a:solidFill>
                <a:effectLst/>
                <a:latin typeface="Myriad Pro" panose="020B0503030403020204"/>
              </a:rPr>
              <a:t>: Dues range from $550 to $3,000 depending on the size of the population served by your organization.</a:t>
            </a:r>
          </a:p>
          <a:p>
            <a:pPr algn="l">
              <a:buFont typeface="Arial" panose="020B0604020202020204" pitchFamily="34" charset="0"/>
              <a:buChar char="•"/>
            </a:pPr>
            <a:r>
              <a:rPr lang="en-US" sz="2000" b="1" i="0" dirty="0">
                <a:solidFill>
                  <a:srgbClr val="2C3030"/>
                </a:solidFill>
                <a:effectLst/>
                <a:latin typeface="Myriad Pro" panose="020B0503030403020204"/>
              </a:rPr>
              <a:t>Private Sector (businesses, consulting firms and private water utilities)</a:t>
            </a:r>
            <a:r>
              <a:rPr lang="en-US" sz="2000" b="0" i="0" dirty="0">
                <a:solidFill>
                  <a:srgbClr val="2C3030"/>
                </a:solidFill>
                <a:effectLst/>
                <a:latin typeface="Myriad Pro" panose="020B0503030403020204"/>
              </a:rPr>
              <a:t>: Dues range from $550 to $3,000 depending on the number of employees in your organization.</a:t>
            </a:r>
          </a:p>
          <a:p>
            <a:pPr algn="l">
              <a:buFont typeface="Arial" panose="020B0604020202020204" pitchFamily="34" charset="0"/>
              <a:buChar char="•"/>
            </a:pPr>
            <a:r>
              <a:rPr lang="en-US" sz="2000" b="1" i="0" dirty="0">
                <a:solidFill>
                  <a:srgbClr val="2C3030"/>
                </a:solidFill>
                <a:effectLst/>
                <a:latin typeface="Myriad Pro" panose="020B0503030403020204"/>
              </a:rPr>
              <a:t>Nonprofit Organization: </a:t>
            </a:r>
            <a:r>
              <a:rPr lang="en-US" sz="2000" b="0" i="0" dirty="0">
                <a:solidFill>
                  <a:srgbClr val="2C3030"/>
                </a:solidFill>
                <a:effectLst/>
                <a:latin typeface="Myriad Pro" panose="020B0503030403020204"/>
              </a:rPr>
              <a:t>$500</a:t>
            </a:r>
          </a:p>
          <a:p>
            <a:pPr algn="l">
              <a:buFont typeface="Arial" panose="020B0604020202020204" pitchFamily="34" charset="0"/>
              <a:buChar char="•"/>
            </a:pPr>
            <a:r>
              <a:rPr lang="en-US" sz="2000" b="1" i="0" dirty="0">
                <a:solidFill>
                  <a:srgbClr val="2C3030"/>
                </a:solidFill>
                <a:effectLst/>
                <a:latin typeface="Myriad Pro" panose="020B0503030403020204"/>
              </a:rPr>
              <a:t>Academia</a:t>
            </a:r>
            <a:r>
              <a:rPr lang="en-US" sz="2000" b="0" i="0" dirty="0">
                <a:solidFill>
                  <a:srgbClr val="2C3030"/>
                </a:solidFill>
                <a:effectLst/>
                <a:latin typeface="Myriad Pro" panose="020B0503030403020204"/>
              </a:rPr>
              <a:t>: Institutions/Centers: $500</a:t>
            </a:r>
          </a:p>
          <a:p>
            <a:pPr algn="l">
              <a:buFont typeface="Arial" panose="020B0604020202020204" pitchFamily="34" charset="0"/>
              <a:buChar char="•"/>
            </a:pPr>
            <a:r>
              <a:rPr lang="en-US" sz="2000" b="1" i="0" dirty="0">
                <a:solidFill>
                  <a:srgbClr val="2C3030"/>
                </a:solidFill>
                <a:effectLst/>
                <a:latin typeface="Myriad Pro" panose="020B0503030403020204"/>
              </a:rPr>
              <a:t>Academia</a:t>
            </a:r>
            <a:r>
              <a:rPr lang="en-US" sz="2000" b="0" i="0" dirty="0">
                <a:solidFill>
                  <a:srgbClr val="2C3030"/>
                </a:solidFill>
                <a:effectLst/>
                <a:latin typeface="Myriad Pro" panose="020B0503030403020204"/>
              </a:rPr>
              <a:t>: Professors/Researchers: $250</a:t>
            </a:r>
          </a:p>
          <a:p>
            <a:pPr algn="l">
              <a:buFont typeface="Arial" panose="020B0604020202020204" pitchFamily="34" charset="0"/>
              <a:buChar char="•"/>
            </a:pPr>
            <a:r>
              <a:rPr lang="en-US" sz="2000" b="1" i="0" dirty="0">
                <a:solidFill>
                  <a:srgbClr val="2C3030"/>
                </a:solidFill>
                <a:effectLst/>
                <a:latin typeface="Myriad Pro" panose="020B0503030403020204"/>
              </a:rPr>
              <a:t>Member Emeritus/Retired</a:t>
            </a:r>
            <a:r>
              <a:rPr lang="en-US" sz="2000" b="0" i="0" dirty="0">
                <a:solidFill>
                  <a:srgbClr val="2C3030"/>
                </a:solidFill>
                <a:effectLst/>
                <a:latin typeface="Myriad Pro" panose="020B0503030403020204"/>
              </a:rPr>
              <a:t>: $110</a:t>
            </a:r>
          </a:p>
          <a:p>
            <a:endParaRPr lang="en-US" dirty="0"/>
          </a:p>
        </p:txBody>
      </p:sp>
      <p:sp>
        <p:nvSpPr>
          <p:cNvPr id="3" name="Title 2">
            <a:extLst>
              <a:ext uri="{FF2B5EF4-FFF2-40B4-BE49-F238E27FC236}">
                <a16:creationId xmlns:a16="http://schemas.microsoft.com/office/drawing/2014/main" id="{E2202AD7-B1DA-C025-DDF7-C571B6580198}"/>
              </a:ext>
            </a:extLst>
          </p:cNvPr>
          <p:cNvSpPr>
            <a:spLocks noGrp="1"/>
          </p:cNvSpPr>
          <p:nvPr>
            <p:ph type="title"/>
          </p:nvPr>
        </p:nvSpPr>
        <p:spPr/>
        <p:txBody>
          <a:bodyPr>
            <a:normAutofit fontScale="90000"/>
          </a:bodyPr>
          <a:lstStyle/>
          <a:p>
            <a:r>
              <a:rPr lang="en-US" dirty="0"/>
              <a:t>Membership Levels</a:t>
            </a:r>
          </a:p>
        </p:txBody>
      </p:sp>
      <p:pic>
        <p:nvPicPr>
          <p:cNvPr id="6" name="Picture 5">
            <a:extLst>
              <a:ext uri="{FF2B5EF4-FFF2-40B4-BE49-F238E27FC236}">
                <a16:creationId xmlns:a16="http://schemas.microsoft.com/office/drawing/2014/main" id="{C5041E12-318F-4874-3BB1-7CFB52FC29DD}"/>
              </a:ext>
            </a:extLst>
          </p:cNvPr>
          <p:cNvPicPr>
            <a:picLocks noChangeAspect="1"/>
          </p:cNvPicPr>
          <p:nvPr/>
        </p:nvPicPr>
        <p:blipFill>
          <a:blip r:embed="rId2">
            <a:extLst>
              <a:ext uri="{28A0092B-C50C-407E-A947-70E740481C1C}">
                <a14:useLocalDpi xmlns:a14="http://schemas.microsoft.com/office/drawing/2010/main" val="0"/>
              </a:ext>
            </a:extLst>
          </a:blip>
          <a:srcRect t="32262" r="18184"/>
          <a:stretch/>
        </p:blipFill>
        <p:spPr>
          <a:xfrm>
            <a:off x="8041221" y="4222996"/>
            <a:ext cx="3478386" cy="2159926"/>
          </a:xfrm>
          <a:prstGeom prst="rect">
            <a:avLst/>
          </a:prstGeom>
        </p:spPr>
      </p:pic>
      <p:pic>
        <p:nvPicPr>
          <p:cNvPr id="10" name="Picture 9">
            <a:extLst>
              <a:ext uri="{FF2B5EF4-FFF2-40B4-BE49-F238E27FC236}">
                <a16:creationId xmlns:a16="http://schemas.microsoft.com/office/drawing/2014/main" id="{FB9CEE03-9539-FD23-CC7B-7293C2FB4C96}"/>
              </a:ext>
            </a:extLst>
          </p:cNvPr>
          <p:cNvPicPr>
            <a:picLocks noChangeAspect="1"/>
          </p:cNvPicPr>
          <p:nvPr/>
        </p:nvPicPr>
        <p:blipFill>
          <a:blip r:embed="rId3">
            <a:extLst>
              <a:ext uri="{28A0092B-C50C-407E-A947-70E740481C1C}">
                <a14:useLocalDpi xmlns:a14="http://schemas.microsoft.com/office/drawing/2010/main" val="0"/>
              </a:ext>
            </a:extLst>
          </a:blip>
          <a:srcRect l="4455" t="18022" r="4848" b="6887"/>
          <a:stretch/>
        </p:blipFill>
        <p:spPr>
          <a:xfrm>
            <a:off x="8041221" y="1965571"/>
            <a:ext cx="3478385" cy="2159926"/>
          </a:xfrm>
          <a:prstGeom prst="rect">
            <a:avLst/>
          </a:prstGeom>
        </p:spPr>
      </p:pic>
    </p:spTree>
    <p:extLst>
      <p:ext uri="{BB962C8B-B14F-4D97-AF65-F5344CB8AC3E}">
        <p14:creationId xmlns:p14="http://schemas.microsoft.com/office/powerpoint/2010/main" val="721538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D03433-18FC-6359-ED54-7EA227B342E5}"/>
              </a:ext>
            </a:extLst>
          </p:cNvPr>
          <p:cNvSpPr>
            <a:spLocks noGrp="1"/>
          </p:cNvSpPr>
          <p:nvPr>
            <p:ph idx="1"/>
          </p:nvPr>
        </p:nvSpPr>
        <p:spPr>
          <a:xfrm>
            <a:off x="5008880" y="1739676"/>
            <a:ext cx="6746240" cy="4532297"/>
          </a:xfrm>
        </p:spPr>
        <p:txBody>
          <a:bodyPr>
            <a:normAutofit/>
          </a:bodyPr>
          <a:lstStyle/>
          <a:p>
            <a:pPr marL="0" indent="0" algn="l">
              <a:buNone/>
            </a:pPr>
            <a:r>
              <a:rPr lang="en-US" sz="3400" b="1" dirty="0">
                <a:solidFill>
                  <a:srgbClr val="2C3030"/>
                </a:solidFill>
                <a:effectLst/>
                <a:latin typeface="Myriad Pro" panose="020B0503030403020204"/>
              </a:rPr>
              <a:t>Your membership includes:</a:t>
            </a:r>
          </a:p>
          <a:p>
            <a:pPr marL="457200" algn="l">
              <a:buFont typeface="Arial" panose="020B0604020202020204" pitchFamily="34" charset="0"/>
              <a:buChar char="•"/>
            </a:pPr>
            <a:r>
              <a:rPr lang="en-US" sz="2000" b="0" i="0" dirty="0">
                <a:effectLst/>
                <a:latin typeface="Myriad Pro" panose="020B0503030403020204"/>
              </a:rPr>
              <a:t>Seat on the UWI Board </a:t>
            </a:r>
            <a:r>
              <a:rPr lang="en-US" sz="1600" b="0" i="1" dirty="0">
                <a:effectLst/>
                <a:latin typeface="Myriad Pro" panose="020B0503030403020204"/>
              </a:rPr>
              <a:t>(shapes the organization’s priorities</a:t>
            </a:r>
            <a:r>
              <a:rPr lang="en-US" sz="1600" i="1" dirty="0">
                <a:latin typeface="Myriad Pro" panose="020B0503030403020204"/>
              </a:rPr>
              <a:t> and </a:t>
            </a:r>
            <a:r>
              <a:rPr lang="en-US" sz="1600" b="0" i="1" dirty="0">
                <a:effectLst/>
                <a:latin typeface="Myriad Pro" panose="020B0503030403020204"/>
              </a:rPr>
              <a:t>activities, including conference programs)</a:t>
            </a:r>
          </a:p>
          <a:p>
            <a:pPr marL="457200"/>
            <a:r>
              <a:rPr lang="en-US" sz="2000" dirty="0">
                <a:latin typeface="Myriad Pro" panose="020B0503030403020204"/>
              </a:rPr>
              <a:t>Discounted conference registrations for everyone at your organization</a:t>
            </a:r>
          </a:p>
          <a:p>
            <a:pPr marL="457200" algn="l">
              <a:buFont typeface="Arial" panose="020B0604020202020204" pitchFamily="34" charset="0"/>
              <a:buChar char="•"/>
            </a:pPr>
            <a:r>
              <a:rPr lang="en-US" sz="2000" b="0" i="0" dirty="0">
                <a:effectLst/>
                <a:latin typeface="Myriad Pro" panose="020B0503030403020204"/>
              </a:rPr>
              <a:t>Access to all conference presentations</a:t>
            </a:r>
          </a:p>
          <a:p>
            <a:pPr marL="457200" algn="l">
              <a:buFont typeface="Arial" panose="020B0604020202020204" pitchFamily="34" charset="0"/>
              <a:buChar char="•"/>
            </a:pPr>
            <a:r>
              <a:rPr lang="en-US" sz="2000" b="0" i="0" dirty="0">
                <a:effectLst/>
                <a:latin typeface="Myriad Pro" panose="020B0503030403020204"/>
              </a:rPr>
              <a:t>Exclusive networking opportunities </a:t>
            </a:r>
          </a:p>
          <a:p>
            <a:pPr marL="457200"/>
            <a:r>
              <a:rPr lang="en-US" sz="2000" b="0" i="0" dirty="0">
                <a:effectLst/>
                <a:latin typeface="Myriad Pro" panose="020B0503030403020204"/>
              </a:rPr>
              <a:t>Access to the full UWI membership directory </a:t>
            </a:r>
            <a:r>
              <a:rPr lang="en-US" sz="1600" i="1" dirty="0">
                <a:latin typeface="Myriad Pro" panose="020B0503030403020204"/>
              </a:rPr>
              <a:t>(with contact information for each member)</a:t>
            </a:r>
          </a:p>
          <a:p>
            <a:pPr marL="457200" algn="l">
              <a:buFont typeface="Arial" panose="020B0604020202020204" pitchFamily="34" charset="0"/>
              <a:buChar char="•"/>
            </a:pPr>
            <a:r>
              <a:rPr lang="en-US" sz="2000" b="0" i="0" dirty="0">
                <a:effectLst/>
                <a:latin typeface="Myriad Pro" panose="020B0503030403020204"/>
              </a:rPr>
              <a:t>Quarterly newsletter </a:t>
            </a:r>
          </a:p>
          <a:p>
            <a:pPr marL="457200"/>
            <a:r>
              <a:rPr lang="en-US" sz="2000" b="0" i="0" dirty="0">
                <a:effectLst/>
                <a:latin typeface="Myriad Pro" panose="020B0503030403020204"/>
              </a:rPr>
              <a:t>A voice in the water community</a:t>
            </a:r>
          </a:p>
          <a:p>
            <a:endParaRPr lang="en-US" dirty="0"/>
          </a:p>
        </p:txBody>
      </p:sp>
      <p:sp>
        <p:nvSpPr>
          <p:cNvPr id="3" name="Title 2">
            <a:extLst>
              <a:ext uri="{FF2B5EF4-FFF2-40B4-BE49-F238E27FC236}">
                <a16:creationId xmlns:a16="http://schemas.microsoft.com/office/drawing/2014/main" id="{1BCB10F6-703E-B121-570F-0B350C1D1D63}"/>
              </a:ext>
            </a:extLst>
          </p:cNvPr>
          <p:cNvSpPr>
            <a:spLocks noGrp="1"/>
          </p:cNvSpPr>
          <p:nvPr>
            <p:ph type="title"/>
          </p:nvPr>
        </p:nvSpPr>
        <p:spPr/>
        <p:txBody>
          <a:bodyPr>
            <a:normAutofit fontScale="90000"/>
          </a:bodyPr>
          <a:lstStyle/>
          <a:p>
            <a:r>
              <a:rPr lang="en-US" dirty="0"/>
              <a:t>Membership Benefits</a:t>
            </a:r>
          </a:p>
        </p:txBody>
      </p:sp>
      <p:pic>
        <p:nvPicPr>
          <p:cNvPr id="8" name="Picture 7">
            <a:extLst>
              <a:ext uri="{FF2B5EF4-FFF2-40B4-BE49-F238E27FC236}">
                <a16:creationId xmlns:a16="http://schemas.microsoft.com/office/drawing/2014/main" id="{42F35BFD-50DE-6692-8B35-C33999277CD1}"/>
              </a:ext>
            </a:extLst>
          </p:cNvPr>
          <p:cNvPicPr>
            <a:picLocks noChangeAspect="1"/>
          </p:cNvPicPr>
          <p:nvPr/>
        </p:nvPicPr>
        <p:blipFill>
          <a:blip r:embed="rId2">
            <a:extLst>
              <a:ext uri="{28A0092B-C50C-407E-A947-70E740481C1C}">
                <a14:useLocalDpi xmlns:a14="http://schemas.microsoft.com/office/drawing/2010/main" val="0"/>
              </a:ext>
            </a:extLst>
          </a:blip>
          <a:srcRect b="9481"/>
          <a:stretch/>
        </p:blipFill>
        <p:spPr>
          <a:xfrm>
            <a:off x="523979" y="1739676"/>
            <a:ext cx="4216886" cy="2862804"/>
          </a:xfrm>
          <a:prstGeom prst="rect">
            <a:avLst/>
          </a:prstGeom>
        </p:spPr>
      </p:pic>
      <p:pic>
        <p:nvPicPr>
          <p:cNvPr id="5" name="Picture 4" descr="A person and person sitting at a table with plates of food and drinks&#10;&#10;Description automatically generated">
            <a:extLst>
              <a:ext uri="{FF2B5EF4-FFF2-40B4-BE49-F238E27FC236}">
                <a16:creationId xmlns:a16="http://schemas.microsoft.com/office/drawing/2014/main" id="{F7D372E9-DEDB-5BFB-D905-24375688B758}"/>
              </a:ext>
            </a:extLst>
          </p:cNvPr>
          <p:cNvPicPr>
            <a:picLocks noChangeAspect="1"/>
          </p:cNvPicPr>
          <p:nvPr/>
        </p:nvPicPr>
        <p:blipFill>
          <a:blip r:embed="rId3">
            <a:extLst>
              <a:ext uri="{28A0092B-C50C-407E-A947-70E740481C1C}">
                <a14:useLocalDpi xmlns:a14="http://schemas.microsoft.com/office/drawing/2010/main" val="0"/>
              </a:ext>
            </a:extLst>
          </a:blip>
          <a:srcRect t="9975" b="23677"/>
          <a:stretch/>
        </p:blipFill>
        <p:spPr>
          <a:xfrm>
            <a:off x="1478856" y="4295594"/>
            <a:ext cx="2464589" cy="2180276"/>
          </a:xfrm>
          <a:prstGeom prst="rect">
            <a:avLst/>
          </a:prstGeom>
        </p:spPr>
      </p:pic>
    </p:spTree>
    <p:extLst>
      <p:ext uri="{BB962C8B-B14F-4D97-AF65-F5344CB8AC3E}">
        <p14:creationId xmlns:p14="http://schemas.microsoft.com/office/powerpoint/2010/main" val="217163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7412FD-0A49-1665-72D2-7003EB4964D6}"/>
              </a:ext>
            </a:extLst>
          </p:cNvPr>
          <p:cNvSpPr>
            <a:spLocks noGrp="1"/>
          </p:cNvSpPr>
          <p:nvPr>
            <p:ph type="title"/>
          </p:nvPr>
        </p:nvSpPr>
        <p:spPr>
          <a:xfrm>
            <a:off x="5137117" y="1458355"/>
            <a:ext cx="3832698" cy="629304"/>
          </a:xfrm>
        </p:spPr>
        <p:txBody>
          <a:bodyPr>
            <a:normAutofit/>
          </a:bodyPr>
          <a:lstStyle/>
          <a:p>
            <a:r>
              <a:rPr lang="en-US" sz="2800" dirty="0"/>
              <a:t>Contact Our Team:</a:t>
            </a:r>
          </a:p>
        </p:txBody>
      </p:sp>
      <p:sp>
        <p:nvSpPr>
          <p:cNvPr id="11" name="TextBox 10">
            <a:extLst>
              <a:ext uri="{FF2B5EF4-FFF2-40B4-BE49-F238E27FC236}">
                <a16:creationId xmlns:a16="http://schemas.microsoft.com/office/drawing/2014/main" id="{E1A2557F-0610-343A-22DC-973D9C0C90E5}"/>
              </a:ext>
            </a:extLst>
          </p:cNvPr>
          <p:cNvSpPr txBox="1"/>
          <p:nvPr/>
        </p:nvSpPr>
        <p:spPr>
          <a:xfrm>
            <a:off x="7672335" y="2425719"/>
            <a:ext cx="2696979" cy="861774"/>
          </a:xfrm>
          <a:prstGeom prst="rect">
            <a:avLst/>
          </a:prstGeom>
          <a:noFill/>
        </p:spPr>
        <p:txBody>
          <a:bodyPr wrap="square" rtlCol="0">
            <a:spAutoFit/>
          </a:bodyPr>
          <a:lstStyle/>
          <a:p>
            <a:r>
              <a:rPr lang="en-US" b="1" dirty="0">
                <a:latin typeface="Myriad Pro" panose="020B0503030403020204"/>
              </a:rPr>
              <a:t>Ane Deister</a:t>
            </a:r>
          </a:p>
          <a:p>
            <a:r>
              <a:rPr lang="en-US" sz="1600" dirty="0">
                <a:latin typeface="Myriad Pro" panose="020B0503030403020204"/>
              </a:rPr>
              <a:t>Executive Director</a:t>
            </a:r>
          </a:p>
          <a:p>
            <a:r>
              <a:rPr lang="en-US" sz="1600" dirty="0">
                <a:latin typeface="Myriad Pro" panose="020B0503030403020204"/>
              </a:rPr>
              <a:t>ane.deister@yahoo.com</a:t>
            </a:r>
          </a:p>
        </p:txBody>
      </p:sp>
      <p:sp>
        <p:nvSpPr>
          <p:cNvPr id="13" name="TextBox 12">
            <a:extLst>
              <a:ext uri="{FF2B5EF4-FFF2-40B4-BE49-F238E27FC236}">
                <a16:creationId xmlns:a16="http://schemas.microsoft.com/office/drawing/2014/main" id="{DD133439-A197-C894-E96A-B800E5175183}"/>
              </a:ext>
            </a:extLst>
          </p:cNvPr>
          <p:cNvSpPr txBox="1"/>
          <p:nvPr/>
        </p:nvSpPr>
        <p:spPr>
          <a:xfrm>
            <a:off x="5865982" y="3868925"/>
            <a:ext cx="3052684" cy="861774"/>
          </a:xfrm>
          <a:prstGeom prst="rect">
            <a:avLst/>
          </a:prstGeom>
          <a:noFill/>
        </p:spPr>
        <p:txBody>
          <a:bodyPr wrap="square">
            <a:spAutoFit/>
          </a:bodyPr>
          <a:lstStyle/>
          <a:p>
            <a:pPr algn="r"/>
            <a:r>
              <a:rPr lang="en-US" b="1" dirty="0">
                <a:latin typeface="Myriad Pro" panose="020B0503030403020204"/>
              </a:rPr>
              <a:t>Jessica Ouwerkerk</a:t>
            </a:r>
          </a:p>
          <a:p>
            <a:pPr algn="r"/>
            <a:r>
              <a:rPr lang="en-US" sz="1600" dirty="0">
                <a:latin typeface="Myriad Pro" panose="020B0503030403020204"/>
              </a:rPr>
              <a:t>Marketing &amp; Admin Director</a:t>
            </a:r>
          </a:p>
          <a:p>
            <a:pPr algn="r"/>
            <a:r>
              <a:rPr lang="en-US" sz="1600" dirty="0">
                <a:latin typeface="Myriad Pro" panose="020B0503030403020204"/>
              </a:rPr>
              <a:t>marketing@urbanwater.com</a:t>
            </a:r>
          </a:p>
        </p:txBody>
      </p:sp>
      <p:sp>
        <p:nvSpPr>
          <p:cNvPr id="14" name="TextBox 13">
            <a:extLst>
              <a:ext uri="{FF2B5EF4-FFF2-40B4-BE49-F238E27FC236}">
                <a16:creationId xmlns:a16="http://schemas.microsoft.com/office/drawing/2014/main" id="{8DEC5298-99F0-DF4D-1113-746F18F38784}"/>
              </a:ext>
            </a:extLst>
          </p:cNvPr>
          <p:cNvSpPr txBox="1"/>
          <p:nvPr/>
        </p:nvSpPr>
        <p:spPr>
          <a:xfrm>
            <a:off x="7666686" y="5203259"/>
            <a:ext cx="2867964" cy="861774"/>
          </a:xfrm>
          <a:prstGeom prst="rect">
            <a:avLst/>
          </a:prstGeom>
          <a:noFill/>
        </p:spPr>
        <p:txBody>
          <a:bodyPr wrap="square">
            <a:spAutoFit/>
          </a:bodyPr>
          <a:lstStyle/>
          <a:p>
            <a:r>
              <a:rPr lang="en-US" b="1" dirty="0">
                <a:latin typeface="Myriad Pro" panose="020B0503030403020204"/>
              </a:rPr>
              <a:t>Paula Currie</a:t>
            </a:r>
          </a:p>
          <a:p>
            <a:r>
              <a:rPr lang="en-US" sz="1600" dirty="0">
                <a:latin typeface="Myriad Pro" panose="020B0503030403020204"/>
              </a:rPr>
              <a:t>Events &amp; Sponsorships Director</a:t>
            </a:r>
          </a:p>
          <a:p>
            <a:r>
              <a:rPr lang="en-US" sz="1600" dirty="0">
                <a:latin typeface="Myriad Pro" panose="020B0503030403020204"/>
              </a:rPr>
              <a:t>events@urbanwater.com</a:t>
            </a:r>
          </a:p>
        </p:txBody>
      </p:sp>
      <p:sp>
        <p:nvSpPr>
          <p:cNvPr id="16" name="TextBox 15">
            <a:extLst>
              <a:ext uri="{FF2B5EF4-FFF2-40B4-BE49-F238E27FC236}">
                <a16:creationId xmlns:a16="http://schemas.microsoft.com/office/drawing/2014/main" id="{6BCC2780-2401-4C91-955D-AD560F3C5647}"/>
              </a:ext>
            </a:extLst>
          </p:cNvPr>
          <p:cNvSpPr txBox="1"/>
          <p:nvPr/>
        </p:nvSpPr>
        <p:spPr>
          <a:xfrm>
            <a:off x="1160589" y="3944175"/>
            <a:ext cx="2795666" cy="1354217"/>
          </a:xfrm>
          <a:prstGeom prst="rect">
            <a:avLst/>
          </a:prstGeom>
          <a:noFill/>
        </p:spPr>
        <p:txBody>
          <a:bodyPr wrap="square">
            <a:spAutoFit/>
          </a:bodyPr>
          <a:lstStyle/>
          <a:p>
            <a:pPr algn="ctr"/>
            <a:r>
              <a:rPr lang="en-US" b="1" i="0" u="sng" dirty="0">
                <a:solidFill>
                  <a:srgbClr val="2C3030"/>
                </a:solidFill>
                <a:effectLst/>
                <a:latin typeface="Myriad Pro" panose="020B0503030403020204"/>
              </a:rPr>
              <a:t>Urban Water Institute</a:t>
            </a:r>
            <a:br>
              <a:rPr lang="en-US" dirty="0"/>
            </a:br>
            <a:r>
              <a:rPr lang="en-US" sz="1600" b="0" i="0" dirty="0">
                <a:solidFill>
                  <a:srgbClr val="2C3030"/>
                </a:solidFill>
                <a:effectLst/>
                <a:latin typeface="Myriad Pro" panose="020B0503030403020204"/>
              </a:rPr>
              <a:t>14271 Jeffrey Road, #509</a:t>
            </a:r>
            <a:br>
              <a:rPr lang="en-US" sz="1600" dirty="0"/>
            </a:br>
            <a:r>
              <a:rPr lang="en-US" sz="1600" b="0" i="0" dirty="0">
                <a:solidFill>
                  <a:srgbClr val="2C3030"/>
                </a:solidFill>
                <a:effectLst/>
                <a:latin typeface="Myriad Pro" panose="020B0503030403020204"/>
              </a:rPr>
              <a:t>Irvine, CA 92620</a:t>
            </a:r>
            <a:endParaRPr lang="en-US" sz="1600" dirty="0">
              <a:solidFill>
                <a:srgbClr val="2C3030"/>
              </a:solidFill>
              <a:latin typeface="Myriad Pro" panose="020B0503030403020204"/>
            </a:endParaRPr>
          </a:p>
          <a:p>
            <a:pPr algn="ctr"/>
            <a:r>
              <a:rPr lang="en-US" sz="1600" dirty="0">
                <a:solidFill>
                  <a:srgbClr val="2C3030"/>
                </a:solidFill>
                <a:latin typeface="Myriad Pro" panose="020B0503030403020204"/>
              </a:rPr>
              <a:t>949.679.9676</a:t>
            </a:r>
          </a:p>
          <a:p>
            <a:pPr algn="ctr"/>
            <a:r>
              <a:rPr lang="en-US" sz="1600" dirty="0">
                <a:solidFill>
                  <a:srgbClr val="2C3030"/>
                </a:solidFill>
                <a:latin typeface="Myriad Pro" panose="020B0503030403020204"/>
              </a:rPr>
              <a:t>admin@urbanwater.com</a:t>
            </a:r>
            <a:endParaRPr lang="en-US" sz="1600" dirty="0"/>
          </a:p>
        </p:txBody>
      </p:sp>
      <p:pic>
        <p:nvPicPr>
          <p:cNvPr id="5" name="Picture 4" descr="A person with blonde hair smiling&#10;&#10;Description automatically generated">
            <a:extLst>
              <a:ext uri="{FF2B5EF4-FFF2-40B4-BE49-F238E27FC236}">
                <a16:creationId xmlns:a16="http://schemas.microsoft.com/office/drawing/2014/main" id="{813983C0-3A29-1979-496E-67B17AE18FBA}"/>
              </a:ext>
            </a:extLst>
          </p:cNvPr>
          <p:cNvPicPr>
            <a:picLocks noChangeAspect="1"/>
          </p:cNvPicPr>
          <p:nvPr/>
        </p:nvPicPr>
        <p:blipFill>
          <a:blip r:embed="rId2">
            <a:extLst>
              <a:ext uri="{28A0092B-C50C-407E-A947-70E740481C1C}">
                <a14:useLocalDpi xmlns:a14="http://schemas.microsoft.com/office/drawing/2010/main" val="0"/>
              </a:ext>
            </a:extLst>
          </a:blip>
          <a:srcRect l="16287" t="13979" r="12629" b="16729"/>
          <a:stretch/>
        </p:blipFill>
        <p:spPr>
          <a:xfrm>
            <a:off x="5865982" y="4700815"/>
            <a:ext cx="1921145" cy="1872706"/>
          </a:xfrm>
          <a:prstGeom prst="rect">
            <a:avLst/>
          </a:prstGeom>
        </p:spPr>
      </p:pic>
      <p:pic>
        <p:nvPicPr>
          <p:cNvPr id="9" name="Picture 8" descr="A person smiling at the camera&#10;&#10;Description automatically generated">
            <a:extLst>
              <a:ext uri="{FF2B5EF4-FFF2-40B4-BE49-F238E27FC236}">
                <a16:creationId xmlns:a16="http://schemas.microsoft.com/office/drawing/2014/main" id="{0E5DF183-B00B-FF21-DD22-CB6BF22A6A39}"/>
              </a:ext>
            </a:extLst>
          </p:cNvPr>
          <p:cNvPicPr>
            <a:picLocks noChangeAspect="1"/>
          </p:cNvPicPr>
          <p:nvPr/>
        </p:nvPicPr>
        <p:blipFill>
          <a:blip r:embed="rId3">
            <a:extLst>
              <a:ext uri="{28A0092B-C50C-407E-A947-70E740481C1C}">
                <a14:useLocalDpi xmlns:a14="http://schemas.microsoft.com/office/drawing/2010/main" val="0"/>
              </a:ext>
            </a:extLst>
          </a:blip>
          <a:srcRect l="18016" t="17546" r="17114" b="16667"/>
          <a:stretch/>
        </p:blipFill>
        <p:spPr>
          <a:xfrm>
            <a:off x="8969815" y="3429000"/>
            <a:ext cx="1749555" cy="1774259"/>
          </a:xfrm>
          <a:prstGeom prst="rect">
            <a:avLst/>
          </a:prstGeom>
        </p:spPr>
      </p:pic>
      <p:pic>
        <p:nvPicPr>
          <p:cNvPr id="15" name="Picture 14" descr="A person with short hair wearing a black jacket&#10;&#10;Description automatically generated">
            <a:extLst>
              <a:ext uri="{FF2B5EF4-FFF2-40B4-BE49-F238E27FC236}">
                <a16:creationId xmlns:a16="http://schemas.microsoft.com/office/drawing/2014/main" id="{08751C3B-CE93-CA36-B5B2-B2C5ECD759F6}"/>
              </a:ext>
            </a:extLst>
          </p:cNvPr>
          <p:cNvPicPr>
            <a:picLocks noChangeAspect="1"/>
          </p:cNvPicPr>
          <p:nvPr/>
        </p:nvPicPr>
        <p:blipFill>
          <a:blip r:embed="rId4">
            <a:extLst>
              <a:ext uri="{28A0092B-C50C-407E-A947-70E740481C1C}">
                <a14:useLocalDpi xmlns:a14="http://schemas.microsoft.com/office/drawing/2010/main" val="0"/>
              </a:ext>
            </a:extLst>
          </a:blip>
          <a:srcRect l="19093" t="17773" r="17043" b="16578"/>
          <a:stretch/>
        </p:blipFill>
        <p:spPr>
          <a:xfrm>
            <a:off x="5940666" y="2087659"/>
            <a:ext cx="1726020" cy="1774259"/>
          </a:xfrm>
          <a:prstGeom prst="rect">
            <a:avLst/>
          </a:prstGeom>
        </p:spPr>
      </p:pic>
      <p:sp>
        <p:nvSpPr>
          <p:cNvPr id="17" name="TextBox 16">
            <a:extLst>
              <a:ext uri="{FF2B5EF4-FFF2-40B4-BE49-F238E27FC236}">
                <a16:creationId xmlns:a16="http://schemas.microsoft.com/office/drawing/2014/main" id="{44657680-0D6A-51F2-0AF7-ED0AC4BAC4DB}"/>
              </a:ext>
            </a:extLst>
          </p:cNvPr>
          <p:cNvSpPr txBox="1"/>
          <p:nvPr/>
        </p:nvSpPr>
        <p:spPr>
          <a:xfrm>
            <a:off x="358865" y="3019394"/>
            <a:ext cx="4399113" cy="646331"/>
          </a:xfrm>
          <a:prstGeom prst="rect">
            <a:avLst/>
          </a:prstGeom>
          <a:noFill/>
        </p:spPr>
        <p:txBody>
          <a:bodyPr wrap="square" rtlCol="0">
            <a:spAutoFit/>
          </a:bodyPr>
          <a:lstStyle/>
          <a:p>
            <a:pPr algn="ctr"/>
            <a:r>
              <a:rPr lang="en-US" b="0" i="0" dirty="0">
                <a:solidFill>
                  <a:srgbClr val="2C3030"/>
                </a:solidFill>
                <a:effectLst/>
                <a:latin typeface="Myriad Pro" panose="020B0503030403020204"/>
              </a:rPr>
              <a:t>Ready to join the most dynamic and impactful organization in water?</a:t>
            </a:r>
            <a:endParaRPr lang="en-US" dirty="0"/>
          </a:p>
        </p:txBody>
      </p:sp>
    </p:spTree>
    <p:extLst>
      <p:ext uri="{BB962C8B-B14F-4D97-AF65-F5344CB8AC3E}">
        <p14:creationId xmlns:p14="http://schemas.microsoft.com/office/powerpoint/2010/main" val="7109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1D17C8-0789-E58B-B59B-EADDCE39A388}"/>
              </a:ext>
            </a:extLst>
          </p:cNvPr>
          <p:cNvSpPr>
            <a:spLocks noGrp="1"/>
          </p:cNvSpPr>
          <p:nvPr>
            <p:ph idx="1"/>
          </p:nvPr>
        </p:nvSpPr>
        <p:spPr>
          <a:xfrm>
            <a:off x="5923280" y="1847850"/>
            <a:ext cx="5628640" cy="3117305"/>
          </a:xfrm>
        </p:spPr>
        <p:txBody>
          <a:bodyPr>
            <a:noAutofit/>
          </a:bodyPr>
          <a:lstStyle/>
          <a:p>
            <a:pPr marL="0" indent="0">
              <a:buNone/>
            </a:pPr>
            <a:r>
              <a:rPr lang="en-US" sz="2000" b="1" dirty="0">
                <a:latin typeface="Myriad Pro" panose="020B0503030403020204"/>
              </a:rPr>
              <a:t>Founding year: </a:t>
            </a:r>
            <a:r>
              <a:rPr lang="en-US" sz="2000" dirty="0">
                <a:latin typeface="Myriad Pro" panose="020B0503030403020204"/>
              </a:rPr>
              <a:t>1993</a:t>
            </a:r>
          </a:p>
          <a:p>
            <a:pPr marL="0" indent="0">
              <a:buNone/>
            </a:pPr>
            <a:r>
              <a:rPr lang="en-US" sz="2000" b="1" dirty="0">
                <a:latin typeface="Myriad Pro" panose="020B0503030403020204"/>
              </a:rPr>
              <a:t>Founders: </a:t>
            </a:r>
            <a:r>
              <a:rPr lang="en-US" sz="2000" dirty="0">
                <a:latin typeface="Myriad Pro" panose="020B0503030403020204"/>
              </a:rPr>
              <a:t>Wayne Clark, Kevin Hunt &amp; John Thornton </a:t>
            </a:r>
          </a:p>
          <a:p>
            <a:pPr marL="0" indent="0">
              <a:buNone/>
            </a:pPr>
            <a:r>
              <a:rPr lang="en-US" sz="2000" b="1" dirty="0">
                <a:latin typeface="Myriad Pro" panose="020B0503030403020204"/>
              </a:rPr>
              <a:t>Founding vision: </a:t>
            </a:r>
            <a:r>
              <a:rPr lang="en-US" sz="2000" dirty="0">
                <a:latin typeface="Myriad Pro" panose="020B0503030403020204"/>
              </a:rPr>
              <a:t>to provide a forum for discussion focused on urban water management issues in Orange County/Southern California. </a:t>
            </a:r>
          </a:p>
          <a:p>
            <a:pPr marL="0" indent="0">
              <a:buNone/>
            </a:pPr>
            <a:endParaRPr lang="en-US" sz="800" dirty="0">
              <a:latin typeface="Myriad Pro" panose="020B0503030403020204"/>
            </a:endParaRPr>
          </a:p>
          <a:p>
            <a:pPr marL="0" indent="0">
              <a:buNone/>
            </a:pPr>
            <a:r>
              <a:rPr lang="en-US" sz="1400" b="1" i="1" dirty="0">
                <a:latin typeface="Myriad Pro" panose="020B0503030403020204"/>
              </a:rPr>
              <a:t>While other existing organizations focused on agricultural water management, no such organization existed with an urban focus.</a:t>
            </a:r>
            <a:br>
              <a:rPr lang="en-US" sz="1600" b="1" i="1" dirty="0">
                <a:latin typeface="Myriad Pro" panose="020B0503030403020204"/>
              </a:rPr>
            </a:br>
            <a:r>
              <a:rPr lang="en-US" sz="1600" b="1" i="1" dirty="0">
                <a:latin typeface="Myriad Pro" panose="020B0503030403020204"/>
              </a:rPr>
              <a:t> </a:t>
            </a:r>
          </a:p>
          <a:p>
            <a:pPr marL="0" indent="0">
              <a:lnSpc>
                <a:spcPct val="107000"/>
              </a:lnSpc>
              <a:spcBef>
                <a:spcPts val="0"/>
              </a:spcBef>
              <a:spcAft>
                <a:spcPts val="800"/>
              </a:spcAft>
              <a:buSzPts val="1000"/>
              <a:buNone/>
              <a:tabLst>
                <a:tab pos="1371600" algn="l"/>
              </a:tabLst>
            </a:pPr>
            <a:endParaRPr lang="en-US" sz="1700" kern="100" dirty="0">
              <a:latin typeface="Myriad Pro" panose="020B0503030403020204"/>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9413467-4974-2024-4CAC-17D9C348ECFB}"/>
              </a:ext>
            </a:extLst>
          </p:cNvPr>
          <p:cNvSpPr>
            <a:spLocks noGrp="1"/>
          </p:cNvSpPr>
          <p:nvPr>
            <p:ph type="title"/>
          </p:nvPr>
        </p:nvSpPr>
        <p:spPr/>
        <p:txBody>
          <a:bodyPr>
            <a:normAutofit fontScale="90000"/>
          </a:bodyPr>
          <a:lstStyle/>
          <a:p>
            <a:r>
              <a:rPr lang="en-US" dirty="0"/>
              <a:t>Founding Vision &amp; Evolution</a:t>
            </a:r>
          </a:p>
        </p:txBody>
      </p:sp>
      <p:pic>
        <p:nvPicPr>
          <p:cNvPr id="10" name="Picture 9" descr="A group of people standing together&#10;&#10;Description automatically generated">
            <a:extLst>
              <a:ext uri="{FF2B5EF4-FFF2-40B4-BE49-F238E27FC236}">
                <a16:creationId xmlns:a16="http://schemas.microsoft.com/office/drawing/2014/main" id="{DCA65F21-B05D-DD52-CCBF-1DD525683967}"/>
              </a:ext>
            </a:extLst>
          </p:cNvPr>
          <p:cNvPicPr>
            <a:picLocks noChangeAspect="1"/>
          </p:cNvPicPr>
          <p:nvPr/>
        </p:nvPicPr>
        <p:blipFill>
          <a:blip r:embed="rId2">
            <a:extLst>
              <a:ext uri="{28A0092B-C50C-407E-A947-70E740481C1C}">
                <a14:useLocalDpi xmlns:a14="http://schemas.microsoft.com/office/drawing/2010/main" val="0"/>
              </a:ext>
            </a:extLst>
          </a:blip>
          <a:srcRect t="9772"/>
          <a:stretch/>
        </p:blipFill>
        <p:spPr>
          <a:xfrm>
            <a:off x="344774" y="1892844"/>
            <a:ext cx="5344826" cy="3072311"/>
          </a:xfrm>
          <a:prstGeom prst="rect">
            <a:avLst/>
          </a:prstGeom>
        </p:spPr>
      </p:pic>
      <p:sp>
        <p:nvSpPr>
          <p:cNvPr id="5" name="TextBox 4">
            <a:extLst>
              <a:ext uri="{FF2B5EF4-FFF2-40B4-BE49-F238E27FC236}">
                <a16:creationId xmlns:a16="http://schemas.microsoft.com/office/drawing/2014/main" id="{D1C27BB8-A784-1B99-4A32-74CA25227608}"/>
              </a:ext>
            </a:extLst>
          </p:cNvPr>
          <p:cNvSpPr txBox="1"/>
          <p:nvPr/>
        </p:nvSpPr>
        <p:spPr>
          <a:xfrm>
            <a:off x="746760" y="5382404"/>
            <a:ext cx="10607040" cy="1015663"/>
          </a:xfrm>
          <a:prstGeom prst="rect">
            <a:avLst/>
          </a:prstGeom>
          <a:noFill/>
          <a:ln>
            <a:solidFill>
              <a:schemeClr val="tx1"/>
            </a:solidFill>
          </a:ln>
        </p:spPr>
        <p:txBody>
          <a:bodyPr wrap="square" rtlCol="0">
            <a:spAutoFit/>
          </a:bodyPr>
          <a:lstStyle/>
          <a:p>
            <a:pPr algn="ctr"/>
            <a:r>
              <a:rPr lang="en-US" sz="2000" b="1" dirty="0">
                <a:latin typeface="Myriad Pro" panose="020B0503030403020204"/>
              </a:rPr>
              <a:t>Evolution of UWI:</a:t>
            </a:r>
          </a:p>
          <a:p>
            <a:pPr algn="ctr"/>
            <a:r>
              <a:rPr lang="en-US" sz="2000" dirty="0">
                <a:latin typeface="Myriad Pro" panose="020B0503030403020204"/>
              </a:rPr>
              <a:t>UWI’s mission has evolved to focus on developing collaborative solutions to water management issues facing all types of water-related organizations throughout California and the western US.</a:t>
            </a:r>
          </a:p>
        </p:txBody>
      </p:sp>
    </p:spTree>
    <p:extLst>
      <p:ext uri="{BB962C8B-B14F-4D97-AF65-F5344CB8AC3E}">
        <p14:creationId xmlns:p14="http://schemas.microsoft.com/office/powerpoint/2010/main" val="25336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413467-4974-2024-4CAC-17D9C348ECFB}"/>
              </a:ext>
            </a:extLst>
          </p:cNvPr>
          <p:cNvSpPr>
            <a:spLocks noGrp="1"/>
          </p:cNvSpPr>
          <p:nvPr>
            <p:ph type="title"/>
          </p:nvPr>
        </p:nvSpPr>
        <p:spPr/>
        <p:txBody>
          <a:bodyPr>
            <a:normAutofit fontScale="90000"/>
          </a:bodyPr>
          <a:lstStyle/>
          <a:p>
            <a:r>
              <a:rPr lang="en-US" dirty="0"/>
              <a:t>Our Pivotal Role</a:t>
            </a:r>
          </a:p>
        </p:txBody>
      </p:sp>
      <p:sp>
        <p:nvSpPr>
          <p:cNvPr id="11" name="TextBox 10">
            <a:extLst>
              <a:ext uri="{FF2B5EF4-FFF2-40B4-BE49-F238E27FC236}">
                <a16:creationId xmlns:a16="http://schemas.microsoft.com/office/drawing/2014/main" id="{E68D5121-A286-08B6-27F6-77CB95464A31}"/>
              </a:ext>
            </a:extLst>
          </p:cNvPr>
          <p:cNvSpPr txBox="1"/>
          <p:nvPr/>
        </p:nvSpPr>
        <p:spPr>
          <a:xfrm>
            <a:off x="740642" y="5509391"/>
            <a:ext cx="5191656" cy="738664"/>
          </a:xfrm>
          <a:prstGeom prst="rect">
            <a:avLst/>
          </a:prstGeom>
          <a:noFill/>
        </p:spPr>
        <p:txBody>
          <a:bodyPr wrap="square" rtlCol="0">
            <a:spAutoFit/>
          </a:bodyPr>
          <a:lstStyle/>
          <a:p>
            <a:pPr>
              <a:spcBef>
                <a:spcPts val="1000"/>
              </a:spcBef>
              <a:spcAft>
                <a:spcPts val="800"/>
              </a:spcAft>
              <a:buSzPts val="1000"/>
              <a:tabLst>
                <a:tab pos="1371600" algn="l"/>
              </a:tabLst>
            </a:pPr>
            <a:r>
              <a:rPr lang="en-US" sz="1400" b="1" dirty="0">
                <a:latin typeface="Myriad Pro" panose="020B0503030403020204"/>
              </a:rPr>
              <a:t>UWI is a relationship-based organization where water leaders at the highest levels forge new partnerships that yield collaborative solutions among diverse water users.</a:t>
            </a:r>
          </a:p>
        </p:txBody>
      </p:sp>
      <p:sp>
        <p:nvSpPr>
          <p:cNvPr id="4" name="TextBox 3">
            <a:extLst>
              <a:ext uri="{FF2B5EF4-FFF2-40B4-BE49-F238E27FC236}">
                <a16:creationId xmlns:a16="http://schemas.microsoft.com/office/drawing/2014/main" id="{95373A70-F9BC-C58C-27F5-9D8EF56FB79C}"/>
              </a:ext>
            </a:extLst>
          </p:cNvPr>
          <p:cNvSpPr txBox="1"/>
          <p:nvPr/>
        </p:nvSpPr>
        <p:spPr>
          <a:xfrm>
            <a:off x="937595" y="1479139"/>
            <a:ext cx="10440670" cy="461665"/>
          </a:xfrm>
          <a:prstGeom prst="rect">
            <a:avLst/>
          </a:prstGeom>
          <a:noFill/>
        </p:spPr>
        <p:txBody>
          <a:bodyPr wrap="square" rtlCol="0">
            <a:spAutoFit/>
          </a:bodyPr>
          <a:lstStyle/>
          <a:p>
            <a:pPr algn="ctr">
              <a:spcBef>
                <a:spcPts val="1000"/>
              </a:spcBef>
              <a:spcAft>
                <a:spcPts val="800"/>
              </a:spcAft>
              <a:buSzPts val="1000"/>
              <a:tabLst>
                <a:tab pos="1371600" algn="l"/>
              </a:tabLst>
            </a:pPr>
            <a:r>
              <a:rPr lang="en-US" sz="2400" b="1" i="1" dirty="0">
                <a:latin typeface="Myriad Pro" panose="020B0503030403020204"/>
              </a:rPr>
              <a:t>The Preeminent Venue for Water Knowledge &amp; Collaboration…</a:t>
            </a:r>
          </a:p>
        </p:txBody>
      </p:sp>
      <p:sp>
        <p:nvSpPr>
          <p:cNvPr id="7" name="TextBox 6">
            <a:extLst>
              <a:ext uri="{FF2B5EF4-FFF2-40B4-BE49-F238E27FC236}">
                <a16:creationId xmlns:a16="http://schemas.microsoft.com/office/drawing/2014/main" id="{3B30A421-1E00-6698-C2A6-FD5495B38F0C}"/>
              </a:ext>
            </a:extLst>
          </p:cNvPr>
          <p:cNvSpPr txBox="1"/>
          <p:nvPr/>
        </p:nvSpPr>
        <p:spPr>
          <a:xfrm>
            <a:off x="6521779" y="5509391"/>
            <a:ext cx="4723051" cy="738664"/>
          </a:xfrm>
          <a:prstGeom prst="rect">
            <a:avLst/>
          </a:prstGeom>
          <a:noFill/>
        </p:spPr>
        <p:txBody>
          <a:bodyPr wrap="square" rtlCol="0">
            <a:spAutoFit/>
          </a:bodyPr>
          <a:lstStyle/>
          <a:p>
            <a:pPr>
              <a:spcBef>
                <a:spcPts val="1000"/>
              </a:spcBef>
              <a:spcAft>
                <a:spcPts val="800"/>
              </a:spcAft>
              <a:buSzPts val="1000"/>
              <a:tabLst>
                <a:tab pos="1371600" algn="l"/>
              </a:tabLst>
            </a:pPr>
            <a:r>
              <a:rPr lang="en-US" sz="1400" b="1" dirty="0">
                <a:latin typeface="Myriad Pro" panose="020B0503030403020204"/>
              </a:rPr>
              <a:t>Participants at our two annual conferences gain pioneering insight on critical water management topics, enabling their organizations to face difficult challenges.</a:t>
            </a:r>
          </a:p>
        </p:txBody>
      </p:sp>
      <p:pic>
        <p:nvPicPr>
          <p:cNvPr id="14" name="Picture 13" descr="A group of people sitting at tables in a room&#10;&#10;Description automatically generated">
            <a:extLst>
              <a:ext uri="{FF2B5EF4-FFF2-40B4-BE49-F238E27FC236}">
                <a16:creationId xmlns:a16="http://schemas.microsoft.com/office/drawing/2014/main" id="{47EB58D0-A30F-29E5-FC2B-BB21E385146A}"/>
              </a:ext>
            </a:extLst>
          </p:cNvPr>
          <p:cNvPicPr>
            <a:picLocks noChangeAspect="1"/>
          </p:cNvPicPr>
          <p:nvPr/>
        </p:nvPicPr>
        <p:blipFill>
          <a:blip r:embed="rId3">
            <a:extLst>
              <a:ext uri="{28A0092B-C50C-407E-A947-70E740481C1C}">
                <a14:useLocalDpi xmlns:a14="http://schemas.microsoft.com/office/drawing/2010/main" val="0"/>
              </a:ext>
            </a:extLst>
          </a:blip>
          <a:srcRect t="11034" r="4773" b="4113"/>
          <a:stretch/>
        </p:blipFill>
        <p:spPr>
          <a:xfrm>
            <a:off x="6521780" y="2222469"/>
            <a:ext cx="4723051" cy="3156392"/>
          </a:xfrm>
          <a:prstGeom prst="rect">
            <a:avLst/>
          </a:prstGeom>
        </p:spPr>
      </p:pic>
      <p:pic>
        <p:nvPicPr>
          <p:cNvPr id="18" name="Picture 17" descr="A group of people posing for a photo&#10;&#10;Description automatically generated">
            <a:extLst>
              <a:ext uri="{FF2B5EF4-FFF2-40B4-BE49-F238E27FC236}">
                <a16:creationId xmlns:a16="http://schemas.microsoft.com/office/drawing/2014/main" id="{AC4A0AE6-A69A-E7A5-1DD3-1389611C05B3}"/>
              </a:ext>
            </a:extLst>
          </p:cNvPr>
          <p:cNvPicPr>
            <a:picLocks noChangeAspect="1"/>
          </p:cNvPicPr>
          <p:nvPr/>
        </p:nvPicPr>
        <p:blipFill>
          <a:blip r:embed="rId4">
            <a:extLst>
              <a:ext uri="{28A0092B-C50C-407E-A947-70E740481C1C}">
                <a14:useLocalDpi xmlns:a14="http://schemas.microsoft.com/office/drawing/2010/main" val="0"/>
              </a:ext>
            </a:extLst>
          </a:blip>
          <a:srcRect l="8838" t="12049" r="15485" b="16871"/>
          <a:stretch/>
        </p:blipFill>
        <p:spPr>
          <a:xfrm>
            <a:off x="756518" y="2222469"/>
            <a:ext cx="2520325" cy="3156392"/>
          </a:xfrm>
          <a:prstGeom prst="rect">
            <a:avLst/>
          </a:prstGeom>
        </p:spPr>
      </p:pic>
      <p:pic>
        <p:nvPicPr>
          <p:cNvPr id="22" name="Picture 21" descr="A group of people standing in front of a tree&#10;&#10;Description automatically generated">
            <a:extLst>
              <a:ext uri="{FF2B5EF4-FFF2-40B4-BE49-F238E27FC236}">
                <a16:creationId xmlns:a16="http://schemas.microsoft.com/office/drawing/2014/main" id="{0CEBB8CD-EE76-C6D2-51D8-B31C29127254}"/>
              </a:ext>
            </a:extLst>
          </p:cNvPr>
          <p:cNvPicPr>
            <a:picLocks noChangeAspect="1"/>
          </p:cNvPicPr>
          <p:nvPr/>
        </p:nvPicPr>
        <p:blipFill>
          <a:blip r:embed="rId5">
            <a:extLst>
              <a:ext uri="{28A0092B-C50C-407E-A947-70E740481C1C}">
                <a14:useLocalDpi xmlns:a14="http://schemas.microsoft.com/office/drawing/2010/main" val="0"/>
              </a:ext>
            </a:extLst>
          </a:blip>
          <a:srcRect b="7899"/>
          <a:stretch/>
        </p:blipFill>
        <p:spPr>
          <a:xfrm>
            <a:off x="3351531" y="2222469"/>
            <a:ext cx="2580767" cy="3169213"/>
          </a:xfrm>
          <a:prstGeom prst="rect">
            <a:avLst/>
          </a:prstGeom>
        </p:spPr>
      </p:pic>
    </p:spTree>
    <p:extLst>
      <p:ext uri="{BB962C8B-B14F-4D97-AF65-F5344CB8AC3E}">
        <p14:creationId xmlns:p14="http://schemas.microsoft.com/office/powerpoint/2010/main" val="232881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06210-0A07-A8B1-A243-F870E0857073}"/>
              </a:ext>
            </a:extLst>
          </p:cNvPr>
          <p:cNvSpPr>
            <a:spLocks noGrp="1"/>
          </p:cNvSpPr>
          <p:nvPr>
            <p:ph type="title"/>
          </p:nvPr>
        </p:nvSpPr>
        <p:spPr/>
        <p:txBody>
          <a:bodyPr>
            <a:normAutofit fontScale="90000"/>
          </a:bodyPr>
          <a:lstStyle/>
          <a:p>
            <a:r>
              <a:rPr lang="en-US" dirty="0"/>
              <a:t>Conference Speaker Highlights</a:t>
            </a:r>
          </a:p>
        </p:txBody>
      </p:sp>
      <p:grpSp>
        <p:nvGrpSpPr>
          <p:cNvPr id="5" name="Group 4">
            <a:extLst>
              <a:ext uri="{FF2B5EF4-FFF2-40B4-BE49-F238E27FC236}">
                <a16:creationId xmlns:a16="http://schemas.microsoft.com/office/drawing/2014/main" id="{1405D4D0-ABF4-EF3C-061A-7AAFF7E1E701}"/>
              </a:ext>
            </a:extLst>
          </p:cNvPr>
          <p:cNvGrpSpPr/>
          <p:nvPr/>
        </p:nvGrpSpPr>
        <p:grpSpPr>
          <a:xfrm>
            <a:off x="9643717" y="1705193"/>
            <a:ext cx="2756548" cy="4165561"/>
            <a:chOff x="-200994" y="1710521"/>
            <a:chExt cx="2756548" cy="4165561"/>
          </a:xfrm>
        </p:grpSpPr>
        <p:pic>
          <p:nvPicPr>
            <p:cNvPr id="12" name="Picture 11">
              <a:extLst>
                <a:ext uri="{FF2B5EF4-FFF2-40B4-BE49-F238E27FC236}">
                  <a16:creationId xmlns:a16="http://schemas.microsoft.com/office/drawing/2014/main" id="{17CD7284-C4BB-EEB1-D78E-6FB89AF4A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94" y="1710521"/>
              <a:ext cx="2756548" cy="2756548"/>
            </a:xfrm>
            <a:prstGeom prst="rect">
              <a:avLst/>
            </a:prstGeom>
          </p:spPr>
        </p:pic>
        <p:sp>
          <p:nvSpPr>
            <p:cNvPr id="17" name="TextBox 16">
              <a:extLst>
                <a:ext uri="{FF2B5EF4-FFF2-40B4-BE49-F238E27FC236}">
                  <a16:creationId xmlns:a16="http://schemas.microsoft.com/office/drawing/2014/main" id="{F5CA22F3-1BCA-0C45-C7A4-CCE61FD49F88}"/>
                </a:ext>
              </a:extLst>
            </p:cNvPr>
            <p:cNvSpPr txBox="1"/>
            <p:nvPr/>
          </p:nvSpPr>
          <p:spPr>
            <a:xfrm>
              <a:off x="230053" y="4275644"/>
              <a:ext cx="1850774" cy="1600438"/>
            </a:xfrm>
            <a:prstGeom prst="rect">
              <a:avLst/>
            </a:prstGeom>
            <a:noFill/>
          </p:spPr>
          <p:txBody>
            <a:bodyPr wrap="square" rtlCol="0">
              <a:spAutoFit/>
            </a:bodyPr>
            <a:lstStyle/>
            <a:p>
              <a:r>
                <a:rPr lang="en-US" b="1" dirty="0"/>
                <a:t>Dr. Marty Ralph</a:t>
              </a:r>
            </a:p>
            <a:p>
              <a:r>
                <a:rPr lang="en-US" sz="1600" dirty="0"/>
                <a:t>Director of the</a:t>
              </a:r>
            </a:p>
            <a:p>
              <a:r>
                <a:rPr lang="en-US" sz="1600" dirty="0"/>
                <a:t>Center for Western Water &amp; Weather</a:t>
              </a:r>
            </a:p>
            <a:p>
              <a:r>
                <a:rPr lang="en-US" sz="1600" dirty="0"/>
                <a:t>Extremes at</a:t>
              </a:r>
            </a:p>
            <a:p>
              <a:r>
                <a:rPr lang="en-US" sz="1600" dirty="0"/>
                <a:t>Scripps Institute</a:t>
              </a:r>
            </a:p>
          </p:txBody>
        </p:sp>
      </p:grpSp>
      <p:grpSp>
        <p:nvGrpSpPr>
          <p:cNvPr id="4" name="Group 3">
            <a:extLst>
              <a:ext uri="{FF2B5EF4-FFF2-40B4-BE49-F238E27FC236}">
                <a16:creationId xmlns:a16="http://schemas.microsoft.com/office/drawing/2014/main" id="{9C1019AA-F169-2F4F-5FEA-C5CA09ADF6CB}"/>
              </a:ext>
            </a:extLst>
          </p:cNvPr>
          <p:cNvGrpSpPr/>
          <p:nvPr/>
        </p:nvGrpSpPr>
        <p:grpSpPr>
          <a:xfrm>
            <a:off x="7713995" y="1705193"/>
            <a:ext cx="2756548" cy="4160233"/>
            <a:chOff x="1773034" y="1710521"/>
            <a:chExt cx="2756548" cy="4160233"/>
          </a:xfrm>
        </p:grpSpPr>
        <p:pic>
          <p:nvPicPr>
            <p:cNvPr id="10" name="Picture 9">
              <a:extLst>
                <a:ext uri="{FF2B5EF4-FFF2-40B4-BE49-F238E27FC236}">
                  <a16:creationId xmlns:a16="http://schemas.microsoft.com/office/drawing/2014/main" id="{7E34DC20-6A84-34E3-8629-D0B4DCAAD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034" y="1710521"/>
              <a:ext cx="2756548" cy="2756548"/>
            </a:xfrm>
            <a:prstGeom prst="rect">
              <a:avLst/>
            </a:prstGeom>
          </p:spPr>
        </p:pic>
        <p:sp>
          <p:nvSpPr>
            <p:cNvPr id="18" name="TextBox 17">
              <a:extLst>
                <a:ext uri="{FF2B5EF4-FFF2-40B4-BE49-F238E27FC236}">
                  <a16:creationId xmlns:a16="http://schemas.microsoft.com/office/drawing/2014/main" id="{A432F5AF-6EE9-CEE9-4A57-88EC17877AA0}"/>
                </a:ext>
              </a:extLst>
            </p:cNvPr>
            <p:cNvSpPr txBox="1"/>
            <p:nvPr/>
          </p:nvSpPr>
          <p:spPr>
            <a:xfrm>
              <a:off x="2249374" y="4270316"/>
              <a:ext cx="1709081" cy="1600438"/>
            </a:xfrm>
            <a:prstGeom prst="rect">
              <a:avLst/>
            </a:prstGeom>
            <a:noFill/>
          </p:spPr>
          <p:txBody>
            <a:bodyPr wrap="square" rtlCol="0">
              <a:spAutoFit/>
            </a:bodyPr>
            <a:lstStyle/>
            <a:p>
              <a:r>
                <a:rPr lang="en-US" b="1" dirty="0"/>
                <a:t>Karen Ross</a:t>
              </a:r>
            </a:p>
            <a:p>
              <a:r>
                <a:rPr lang="en-US" sz="1600" dirty="0"/>
                <a:t>Secretary of the California Department</a:t>
              </a:r>
            </a:p>
            <a:p>
              <a:r>
                <a:rPr lang="en-US" sz="1600" dirty="0"/>
                <a:t>of Food and</a:t>
              </a:r>
            </a:p>
            <a:p>
              <a:r>
                <a:rPr lang="en-US" sz="1600" dirty="0"/>
                <a:t>Agriculture</a:t>
              </a:r>
            </a:p>
          </p:txBody>
        </p:sp>
      </p:grpSp>
      <p:grpSp>
        <p:nvGrpSpPr>
          <p:cNvPr id="2" name="Group 1">
            <a:extLst>
              <a:ext uri="{FF2B5EF4-FFF2-40B4-BE49-F238E27FC236}">
                <a16:creationId xmlns:a16="http://schemas.microsoft.com/office/drawing/2014/main" id="{EDB43423-0442-DF4B-3FDC-F5B303ACAA73}"/>
              </a:ext>
            </a:extLst>
          </p:cNvPr>
          <p:cNvGrpSpPr/>
          <p:nvPr/>
        </p:nvGrpSpPr>
        <p:grpSpPr>
          <a:xfrm>
            <a:off x="-190604" y="1705193"/>
            <a:ext cx="2756548" cy="4406454"/>
            <a:chOff x="3747062" y="1710521"/>
            <a:chExt cx="2756548" cy="4406454"/>
          </a:xfrm>
        </p:grpSpPr>
        <p:pic>
          <p:nvPicPr>
            <p:cNvPr id="8" name="Picture 7">
              <a:extLst>
                <a:ext uri="{FF2B5EF4-FFF2-40B4-BE49-F238E27FC236}">
                  <a16:creationId xmlns:a16="http://schemas.microsoft.com/office/drawing/2014/main" id="{51E4C1F8-990D-369A-6B08-2E8161990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062" y="1710521"/>
              <a:ext cx="2756548" cy="2756548"/>
            </a:xfrm>
            <a:prstGeom prst="rect">
              <a:avLst/>
            </a:prstGeom>
          </p:spPr>
        </p:pic>
        <p:sp>
          <p:nvSpPr>
            <p:cNvPr id="19" name="TextBox 18">
              <a:extLst>
                <a:ext uri="{FF2B5EF4-FFF2-40B4-BE49-F238E27FC236}">
                  <a16:creationId xmlns:a16="http://schemas.microsoft.com/office/drawing/2014/main" id="{52A66A73-BC9A-26AE-8D43-4CFFFCD238AA}"/>
                </a:ext>
              </a:extLst>
            </p:cNvPr>
            <p:cNvSpPr txBox="1">
              <a:spLocks/>
            </p:cNvSpPr>
            <p:nvPr/>
          </p:nvSpPr>
          <p:spPr>
            <a:xfrm>
              <a:off x="4204128" y="4270316"/>
              <a:ext cx="1809717" cy="1846659"/>
            </a:xfrm>
            <a:prstGeom prst="rect">
              <a:avLst/>
            </a:prstGeom>
            <a:noFill/>
          </p:spPr>
          <p:txBody>
            <a:bodyPr wrap="square" rtlCol="0">
              <a:spAutoFit/>
            </a:bodyPr>
            <a:lstStyle/>
            <a:p>
              <a:r>
                <a:rPr lang="en-US" b="1" dirty="0"/>
                <a:t>Peter McBride </a:t>
              </a:r>
              <a:r>
                <a:rPr lang="en-US" sz="1600" dirty="0"/>
                <a:t>Award-winning</a:t>
              </a:r>
            </a:p>
            <a:p>
              <a:r>
                <a:rPr lang="en-US" sz="1600" dirty="0"/>
                <a:t>National Geographic </a:t>
              </a:r>
            </a:p>
            <a:p>
              <a:r>
                <a:rPr lang="en-US" sz="1600" dirty="0"/>
                <a:t>Photographer, </a:t>
              </a:r>
            </a:p>
            <a:p>
              <a:r>
                <a:rPr lang="en-US" sz="1600" dirty="0"/>
                <a:t>Videographer &amp; Author</a:t>
              </a:r>
            </a:p>
          </p:txBody>
        </p:sp>
      </p:grpSp>
      <p:grpSp>
        <p:nvGrpSpPr>
          <p:cNvPr id="7" name="Group 6">
            <a:extLst>
              <a:ext uri="{FF2B5EF4-FFF2-40B4-BE49-F238E27FC236}">
                <a16:creationId xmlns:a16="http://schemas.microsoft.com/office/drawing/2014/main" id="{4E47544F-B494-0EF4-D2C1-C9D2791ABFD9}"/>
              </a:ext>
            </a:extLst>
          </p:cNvPr>
          <p:cNvGrpSpPr/>
          <p:nvPr/>
        </p:nvGrpSpPr>
        <p:grpSpPr>
          <a:xfrm>
            <a:off x="5721090" y="1710521"/>
            <a:ext cx="2756548" cy="4437232"/>
            <a:chOff x="5721090" y="1710521"/>
            <a:chExt cx="2756548" cy="4437232"/>
          </a:xfrm>
        </p:grpSpPr>
        <p:pic>
          <p:nvPicPr>
            <p:cNvPr id="6" name="Picture 5">
              <a:extLst>
                <a:ext uri="{FF2B5EF4-FFF2-40B4-BE49-F238E27FC236}">
                  <a16:creationId xmlns:a16="http://schemas.microsoft.com/office/drawing/2014/main" id="{9E745DCE-9E23-68AE-5FCB-E5D8664D5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090" y="1710521"/>
              <a:ext cx="2756548" cy="2756548"/>
            </a:xfrm>
            <a:prstGeom prst="rect">
              <a:avLst/>
            </a:prstGeom>
          </p:spPr>
        </p:pic>
        <p:sp>
          <p:nvSpPr>
            <p:cNvPr id="20" name="TextBox 19">
              <a:extLst>
                <a:ext uri="{FF2B5EF4-FFF2-40B4-BE49-F238E27FC236}">
                  <a16:creationId xmlns:a16="http://schemas.microsoft.com/office/drawing/2014/main" id="{152D7DD3-C0DC-AD3A-82CD-31F69F974B09}"/>
                </a:ext>
              </a:extLst>
            </p:cNvPr>
            <p:cNvSpPr txBox="1"/>
            <p:nvPr/>
          </p:nvSpPr>
          <p:spPr>
            <a:xfrm>
              <a:off x="6178156" y="4270316"/>
              <a:ext cx="1825807" cy="1877437"/>
            </a:xfrm>
            <a:prstGeom prst="rect">
              <a:avLst/>
            </a:prstGeom>
            <a:noFill/>
          </p:spPr>
          <p:txBody>
            <a:bodyPr wrap="square" rtlCol="0">
              <a:spAutoFit/>
            </a:bodyPr>
            <a:lstStyle/>
            <a:p>
              <a:r>
                <a:rPr lang="en-US" b="1" dirty="0"/>
                <a:t>Dr. David Sedlak</a:t>
              </a:r>
            </a:p>
            <a:p>
              <a:r>
                <a:rPr lang="en-US" sz="1600" dirty="0"/>
                <a:t>Vice Chair of Graduate Studies at the University of</a:t>
              </a:r>
            </a:p>
            <a:p>
              <a:r>
                <a:rPr lang="en-US" sz="1600" dirty="0"/>
                <a:t>California, Berkeley</a:t>
              </a:r>
            </a:p>
          </p:txBody>
        </p:sp>
      </p:grpSp>
      <p:grpSp>
        <p:nvGrpSpPr>
          <p:cNvPr id="9" name="Group 8">
            <a:extLst>
              <a:ext uri="{FF2B5EF4-FFF2-40B4-BE49-F238E27FC236}">
                <a16:creationId xmlns:a16="http://schemas.microsoft.com/office/drawing/2014/main" id="{4FED0FE0-3542-256A-E9CB-9FE69E6FAEEC}"/>
              </a:ext>
            </a:extLst>
          </p:cNvPr>
          <p:cNvGrpSpPr/>
          <p:nvPr/>
        </p:nvGrpSpPr>
        <p:grpSpPr>
          <a:xfrm>
            <a:off x="3751702" y="1710521"/>
            <a:ext cx="2756548" cy="4160233"/>
            <a:chOff x="7695118" y="1710521"/>
            <a:chExt cx="2756548" cy="4160233"/>
          </a:xfrm>
        </p:grpSpPr>
        <p:pic>
          <p:nvPicPr>
            <p:cNvPr id="14" name="Picture 13">
              <a:extLst>
                <a:ext uri="{FF2B5EF4-FFF2-40B4-BE49-F238E27FC236}">
                  <a16:creationId xmlns:a16="http://schemas.microsoft.com/office/drawing/2014/main" id="{65AE10A8-0B75-D251-34D1-079258BABE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18" y="1710521"/>
              <a:ext cx="2756548" cy="2756548"/>
            </a:xfrm>
            <a:prstGeom prst="rect">
              <a:avLst/>
            </a:prstGeom>
          </p:spPr>
        </p:pic>
        <p:sp>
          <p:nvSpPr>
            <p:cNvPr id="21" name="TextBox 20">
              <a:extLst>
                <a:ext uri="{FF2B5EF4-FFF2-40B4-BE49-F238E27FC236}">
                  <a16:creationId xmlns:a16="http://schemas.microsoft.com/office/drawing/2014/main" id="{B160C651-A800-D267-7204-4C57EAA4AC4F}"/>
                </a:ext>
              </a:extLst>
            </p:cNvPr>
            <p:cNvSpPr txBox="1"/>
            <p:nvPr/>
          </p:nvSpPr>
          <p:spPr>
            <a:xfrm>
              <a:off x="8217582" y="4270316"/>
              <a:ext cx="1889456" cy="1600438"/>
            </a:xfrm>
            <a:prstGeom prst="rect">
              <a:avLst/>
            </a:prstGeom>
            <a:noFill/>
          </p:spPr>
          <p:txBody>
            <a:bodyPr wrap="square" rtlCol="0">
              <a:spAutoFit/>
            </a:bodyPr>
            <a:lstStyle/>
            <a:p>
              <a:r>
                <a:rPr lang="en-US" b="1" dirty="0"/>
                <a:t>Karla Nemeth</a:t>
              </a:r>
            </a:p>
            <a:p>
              <a:r>
                <a:rPr lang="en-US" sz="1600" dirty="0"/>
                <a:t>Director of the</a:t>
              </a:r>
            </a:p>
            <a:p>
              <a:r>
                <a:rPr lang="en-US" sz="1600" dirty="0"/>
                <a:t>California Department</a:t>
              </a:r>
            </a:p>
            <a:p>
              <a:r>
                <a:rPr lang="en-US" sz="1600" dirty="0"/>
                <a:t>of Water Resources</a:t>
              </a:r>
            </a:p>
          </p:txBody>
        </p:sp>
      </p:grpSp>
      <p:grpSp>
        <p:nvGrpSpPr>
          <p:cNvPr id="11" name="Group 10">
            <a:extLst>
              <a:ext uri="{FF2B5EF4-FFF2-40B4-BE49-F238E27FC236}">
                <a16:creationId xmlns:a16="http://schemas.microsoft.com/office/drawing/2014/main" id="{DCDF231A-25E1-6D1B-BD00-4E2C44A75F4F}"/>
              </a:ext>
            </a:extLst>
          </p:cNvPr>
          <p:cNvGrpSpPr/>
          <p:nvPr/>
        </p:nvGrpSpPr>
        <p:grpSpPr>
          <a:xfrm>
            <a:off x="1758797" y="1710521"/>
            <a:ext cx="2756548" cy="3944790"/>
            <a:chOff x="9669146" y="1710521"/>
            <a:chExt cx="2756548" cy="3944790"/>
          </a:xfrm>
        </p:grpSpPr>
        <p:pic>
          <p:nvPicPr>
            <p:cNvPr id="16" name="Picture 15">
              <a:extLst>
                <a:ext uri="{FF2B5EF4-FFF2-40B4-BE49-F238E27FC236}">
                  <a16:creationId xmlns:a16="http://schemas.microsoft.com/office/drawing/2014/main" id="{C7452EDD-6BEE-22FF-205A-2C320CA63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9146" y="1710521"/>
              <a:ext cx="2756548" cy="2756548"/>
            </a:xfrm>
            <a:prstGeom prst="rect">
              <a:avLst/>
            </a:prstGeom>
          </p:spPr>
        </p:pic>
        <p:sp>
          <p:nvSpPr>
            <p:cNvPr id="22" name="TextBox 21">
              <a:extLst>
                <a:ext uri="{FF2B5EF4-FFF2-40B4-BE49-F238E27FC236}">
                  <a16:creationId xmlns:a16="http://schemas.microsoft.com/office/drawing/2014/main" id="{883184C4-9707-2AAA-C4C6-02FAA6A1AFD3}"/>
                </a:ext>
              </a:extLst>
            </p:cNvPr>
            <p:cNvSpPr txBox="1"/>
            <p:nvPr/>
          </p:nvSpPr>
          <p:spPr>
            <a:xfrm>
              <a:off x="10166338" y="4270316"/>
              <a:ext cx="1711180" cy="1384995"/>
            </a:xfrm>
            <a:prstGeom prst="rect">
              <a:avLst/>
            </a:prstGeom>
            <a:noFill/>
          </p:spPr>
          <p:txBody>
            <a:bodyPr wrap="square" rtlCol="0">
              <a:spAutoFit/>
            </a:bodyPr>
            <a:lstStyle/>
            <a:p>
              <a:r>
                <a:rPr lang="en-US" b="1" dirty="0"/>
                <a:t>Justice Ronald Robie</a:t>
              </a:r>
            </a:p>
            <a:p>
              <a:r>
                <a:rPr lang="en-US" sz="1600" dirty="0"/>
                <a:t>United States</a:t>
              </a:r>
            </a:p>
            <a:p>
              <a:r>
                <a:rPr lang="en-US" sz="1600" dirty="0"/>
                <a:t>Supreme Court Justice</a:t>
              </a:r>
            </a:p>
          </p:txBody>
        </p:sp>
      </p:grpSp>
    </p:spTree>
    <p:extLst>
      <p:ext uri="{BB962C8B-B14F-4D97-AF65-F5344CB8AC3E}">
        <p14:creationId xmlns:p14="http://schemas.microsoft.com/office/powerpoint/2010/main" val="3274134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F2E1F-12D3-AF59-7D87-3205736257D5}"/>
              </a:ext>
            </a:extLst>
          </p:cNvPr>
          <p:cNvSpPr>
            <a:spLocks noGrp="1"/>
          </p:cNvSpPr>
          <p:nvPr>
            <p:ph type="title"/>
          </p:nvPr>
        </p:nvSpPr>
        <p:spPr/>
        <p:txBody>
          <a:bodyPr>
            <a:normAutofit fontScale="90000"/>
          </a:bodyPr>
          <a:lstStyle/>
          <a:p>
            <a:r>
              <a:rPr lang="en-US" dirty="0"/>
              <a:t>Public Sector Members</a:t>
            </a:r>
          </a:p>
        </p:txBody>
      </p:sp>
      <p:pic>
        <p:nvPicPr>
          <p:cNvPr id="15" name="Picture 14" descr="A blue and white logo&#10;&#10;Description automatically generated">
            <a:extLst>
              <a:ext uri="{FF2B5EF4-FFF2-40B4-BE49-F238E27FC236}">
                <a16:creationId xmlns:a16="http://schemas.microsoft.com/office/drawing/2014/main" id="{3479893E-20F2-49F9-F0D0-314318871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67" y="1535937"/>
            <a:ext cx="1428872" cy="906979"/>
          </a:xfrm>
          <a:prstGeom prst="rect">
            <a:avLst/>
          </a:prstGeom>
        </p:spPr>
      </p:pic>
      <p:pic>
        <p:nvPicPr>
          <p:cNvPr id="19" name="Picture 18" descr="A blue and orange logo&#10;&#10;Description automatically generated">
            <a:extLst>
              <a:ext uri="{FF2B5EF4-FFF2-40B4-BE49-F238E27FC236}">
                <a16:creationId xmlns:a16="http://schemas.microsoft.com/office/drawing/2014/main" id="{41919F2F-D6FB-5C40-DC67-86C790BC4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997" y="1248967"/>
            <a:ext cx="1480917" cy="1480917"/>
          </a:xfrm>
          <a:prstGeom prst="rect">
            <a:avLst/>
          </a:prstGeom>
        </p:spPr>
      </p:pic>
      <p:pic>
        <p:nvPicPr>
          <p:cNvPr id="23" name="Picture 22" descr="A blue cross with white text&#10;&#10;Description automatically generated">
            <a:extLst>
              <a:ext uri="{FF2B5EF4-FFF2-40B4-BE49-F238E27FC236}">
                <a16:creationId xmlns:a16="http://schemas.microsoft.com/office/drawing/2014/main" id="{2B675016-5E76-25D5-72CE-55BECB6CC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180" y="1465886"/>
            <a:ext cx="1580000" cy="1047959"/>
          </a:xfrm>
          <a:prstGeom prst="rect">
            <a:avLst/>
          </a:prstGeom>
        </p:spPr>
      </p:pic>
      <p:pic>
        <p:nvPicPr>
          <p:cNvPr id="27" name="Picture 26" descr="A logo of a city&#10;&#10;Description automatically generated">
            <a:extLst>
              <a:ext uri="{FF2B5EF4-FFF2-40B4-BE49-F238E27FC236}">
                <a16:creationId xmlns:a16="http://schemas.microsoft.com/office/drawing/2014/main" id="{A6610862-7483-2DA1-E8B8-51304B78A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613" y="1232647"/>
            <a:ext cx="1480917" cy="1480917"/>
          </a:xfrm>
          <a:prstGeom prst="rect">
            <a:avLst/>
          </a:prstGeom>
        </p:spPr>
      </p:pic>
      <p:pic>
        <p:nvPicPr>
          <p:cNvPr id="31" name="Picture 30" descr="A gold and white logo&#10;&#10;Description automatically generated">
            <a:extLst>
              <a:ext uri="{FF2B5EF4-FFF2-40B4-BE49-F238E27FC236}">
                <a16:creationId xmlns:a16="http://schemas.microsoft.com/office/drawing/2014/main" id="{F5201DC1-F9B6-424B-DFC5-8C0682290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5373" y="1434949"/>
            <a:ext cx="1035834" cy="1117358"/>
          </a:xfrm>
          <a:prstGeom prst="rect">
            <a:avLst/>
          </a:prstGeom>
        </p:spPr>
      </p:pic>
      <p:pic>
        <p:nvPicPr>
          <p:cNvPr id="35" name="Picture 34" descr="A logo of a city&#10;&#10;Description automatically generated">
            <a:extLst>
              <a:ext uri="{FF2B5EF4-FFF2-40B4-BE49-F238E27FC236}">
                <a16:creationId xmlns:a16="http://schemas.microsoft.com/office/drawing/2014/main" id="{AA4596A3-1C61-689D-BA6C-C7E16C7A19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5071" y="1432813"/>
            <a:ext cx="1140058" cy="1140058"/>
          </a:xfrm>
          <a:prstGeom prst="rect">
            <a:avLst/>
          </a:prstGeom>
        </p:spPr>
      </p:pic>
      <p:pic>
        <p:nvPicPr>
          <p:cNvPr id="38" name="Picture 37" descr="A yellow and blue logo&#10;&#10;Description automatically generated">
            <a:extLst>
              <a:ext uri="{FF2B5EF4-FFF2-40B4-BE49-F238E27FC236}">
                <a16:creationId xmlns:a16="http://schemas.microsoft.com/office/drawing/2014/main" id="{FB899142-65F1-B843-3132-C745A1641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83056" y="1497338"/>
            <a:ext cx="1252102" cy="955551"/>
          </a:xfrm>
          <a:prstGeom prst="rect">
            <a:avLst/>
          </a:prstGeom>
        </p:spPr>
      </p:pic>
      <p:pic>
        <p:nvPicPr>
          <p:cNvPr id="41" name="Picture 40" descr="A logo with a drop of water&#10;&#10;Description automatically generated">
            <a:extLst>
              <a:ext uri="{FF2B5EF4-FFF2-40B4-BE49-F238E27FC236}">
                <a16:creationId xmlns:a16="http://schemas.microsoft.com/office/drawing/2014/main" id="{83265EF3-C952-47CD-0CF5-0882228714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26" y="3064299"/>
            <a:ext cx="1668372" cy="581735"/>
          </a:xfrm>
          <a:prstGeom prst="rect">
            <a:avLst/>
          </a:prstGeom>
        </p:spPr>
      </p:pic>
      <p:pic>
        <p:nvPicPr>
          <p:cNvPr id="45" name="Picture 44" descr="A logo for a company&#10;&#10;Description automatically generated">
            <a:extLst>
              <a:ext uri="{FF2B5EF4-FFF2-40B4-BE49-F238E27FC236}">
                <a16:creationId xmlns:a16="http://schemas.microsoft.com/office/drawing/2014/main" id="{FEEB381D-D59D-90C1-70BB-D81FDFE59F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2534" y="3044307"/>
            <a:ext cx="1480917" cy="592367"/>
          </a:xfrm>
          <a:prstGeom prst="rect">
            <a:avLst/>
          </a:prstGeom>
        </p:spPr>
      </p:pic>
      <p:pic>
        <p:nvPicPr>
          <p:cNvPr id="49" name="Picture 48" descr="A logo for a municipal water district&#10;&#10;Description automatically generated">
            <a:extLst>
              <a:ext uri="{FF2B5EF4-FFF2-40B4-BE49-F238E27FC236}">
                <a16:creationId xmlns:a16="http://schemas.microsoft.com/office/drawing/2014/main" id="{19220841-E902-545E-D620-07AC87955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1242" y="2605235"/>
            <a:ext cx="1888310" cy="1512153"/>
          </a:xfrm>
          <a:prstGeom prst="rect">
            <a:avLst/>
          </a:prstGeom>
        </p:spPr>
      </p:pic>
      <p:pic>
        <p:nvPicPr>
          <p:cNvPr id="53" name="Picture 52" descr="A logo with blue green and purple colors&#10;&#10;Description automatically generated">
            <a:extLst>
              <a:ext uri="{FF2B5EF4-FFF2-40B4-BE49-F238E27FC236}">
                <a16:creationId xmlns:a16="http://schemas.microsoft.com/office/drawing/2014/main" id="{1A4745AC-748B-3C24-3349-0EDEE1681C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11444" y="2518020"/>
            <a:ext cx="1572571" cy="1572571"/>
          </a:xfrm>
          <a:prstGeom prst="rect">
            <a:avLst/>
          </a:prstGeom>
        </p:spPr>
      </p:pic>
      <p:pic>
        <p:nvPicPr>
          <p:cNvPr id="56" name="Picture 55" descr="A blue and green logo&#10;&#10;Description automatically generated">
            <a:extLst>
              <a:ext uri="{FF2B5EF4-FFF2-40B4-BE49-F238E27FC236}">
                <a16:creationId xmlns:a16="http://schemas.microsoft.com/office/drawing/2014/main" id="{8C9C291C-4F33-DC1B-84B2-8617BC2ADB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6202" y="2587439"/>
            <a:ext cx="1520289" cy="1520289"/>
          </a:xfrm>
          <a:prstGeom prst="rect">
            <a:avLst/>
          </a:prstGeom>
        </p:spPr>
      </p:pic>
      <p:pic>
        <p:nvPicPr>
          <p:cNvPr id="58" name="Picture 57" descr="A logo with a letter h and a diamond&#10;&#10;Description automatically generated">
            <a:extLst>
              <a:ext uri="{FF2B5EF4-FFF2-40B4-BE49-F238E27FC236}">
                <a16:creationId xmlns:a16="http://schemas.microsoft.com/office/drawing/2014/main" id="{3899C441-4E2E-589E-A277-8C15406D1F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37340" y="3012382"/>
            <a:ext cx="1838551" cy="633652"/>
          </a:xfrm>
          <a:prstGeom prst="rect">
            <a:avLst/>
          </a:prstGeom>
        </p:spPr>
      </p:pic>
      <p:pic>
        <p:nvPicPr>
          <p:cNvPr id="60" name="Picture 59" descr="A blue and white logo&#10;&#10;Description automatically generated">
            <a:extLst>
              <a:ext uri="{FF2B5EF4-FFF2-40B4-BE49-F238E27FC236}">
                <a16:creationId xmlns:a16="http://schemas.microsoft.com/office/drawing/2014/main" id="{C91EE5A2-400D-2AFB-3B64-491FEDE412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921" y="4148816"/>
            <a:ext cx="1825782" cy="952582"/>
          </a:xfrm>
          <a:prstGeom prst="rect">
            <a:avLst/>
          </a:prstGeom>
        </p:spPr>
      </p:pic>
      <p:pic>
        <p:nvPicPr>
          <p:cNvPr id="62" name="Picture 61" descr="A logo on a black background&#10;&#10;Description automatically generated">
            <a:extLst>
              <a:ext uri="{FF2B5EF4-FFF2-40B4-BE49-F238E27FC236}">
                <a16:creationId xmlns:a16="http://schemas.microsoft.com/office/drawing/2014/main" id="{43E244F5-AD97-B14C-A0E3-06E8E8A4CD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77749" y="3743648"/>
            <a:ext cx="1762916" cy="1762916"/>
          </a:xfrm>
          <a:prstGeom prst="rect">
            <a:avLst/>
          </a:prstGeom>
        </p:spPr>
      </p:pic>
      <p:pic>
        <p:nvPicPr>
          <p:cNvPr id="64" name="Picture 63" descr="A logo of a company&#10;&#10;Description automatically generated">
            <a:extLst>
              <a:ext uri="{FF2B5EF4-FFF2-40B4-BE49-F238E27FC236}">
                <a16:creationId xmlns:a16="http://schemas.microsoft.com/office/drawing/2014/main" id="{309E4C21-0B60-25AC-D42E-67E35B75CC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41637" y="4193864"/>
            <a:ext cx="2189855" cy="862485"/>
          </a:xfrm>
          <a:prstGeom prst="rect">
            <a:avLst/>
          </a:prstGeom>
        </p:spPr>
      </p:pic>
      <p:pic>
        <p:nvPicPr>
          <p:cNvPr id="66" name="Picture 65" descr="A logo for a water district&#10;&#10;Description automatically generated">
            <a:extLst>
              <a:ext uri="{FF2B5EF4-FFF2-40B4-BE49-F238E27FC236}">
                <a16:creationId xmlns:a16="http://schemas.microsoft.com/office/drawing/2014/main" id="{8F39B4BC-5D07-F7EC-B087-25A9EDAA42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80084" y="3834411"/>
            <a:ext cx="1655565" cy="1655565"/>
          </a:xfrm>
          <a:prstGeom prst="rect">
            <a:avLst/>
          </a:prstGeom>
        </p:spPr>
      </p:pic>
      <p:pic>
        <p:nvPicPr>
          <p:cNvPr id="68" name="Picture 67" descr="A logo for a company&#10;&#10;Description automatically generated">
            <a:extLst>
              <a:ext uri="{FF2B5EF4-FFF2-40B4-BE49-F238E27FC236}">
                <a16:creationId xmlns:a16="http://schemas.microsoft.com/office/drawing/2014/main" id="{417BFEC4-0663-FE24-9BAB-9C16414D76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63555" y="5211371"/>
            <a:ext cx="1542967" cy="1542967"/>
          </a:xfrm>
          <a:prstGeom prst="rect">
            <a:avLst/>
          </a:prstGeom>
        </p:spPr>
      </p:pic>
      <p:pic>
        <p:nvPicPr>
          <p:cNvPr id="70" name="Picture 69" descr="A logo of a city&#10;&#10;Description automatically generated">
            <a:extLst>
              <a:ext uri="{FF2B5EF4-FFF2-40B4-BE49-F238E27FC236}">
                <a16:creationId xmlns:a16="http://schemas.microsoft.com/office/drawing/2014/main" id="{CD92FC58-641A-6927-15AC-A05473C559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6400" y="5126263"/>
            <a:ext cx="1661034" cy="1661034"/>
          </a:xfrm>
          <a:prstGeom prst="rect">
            <a:avLst/>
          </a:prstGeom>
        </p:spPr>
      </p:pic>
      <p:pic>
        <p:nvPicPr>
          <p:cNvPr id="72" name="Picture 71" descr="A water drop with a house and a tree&#10;&#10;Description automatically generated">
            <a:extLst>
              <a:ext uri="{FF2B5EF4-FFF2-40B4-BE49-F238E27FC236}">
                <a16:creationId xmlns:a16="http://schemas.microsoft.com/office/drawing/2014/main" id="{FABB77D8-119F-4BD4-AFF7-54C40FB2CB0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91742" y="3865067"/>
            <a:ext cx="1520077" cy="1520077"/>
          </a:xfrm>
          <a:prstGeom prst="rect">
            <a:avLst/>
          </a:prstGeom>
        </p:spPr>
      </p:pic>
      <p:pic>
        <p:nvPicPr>
          <p:cNvPr id="74" name="Picture 73" descr="A logo for a company&#10;&#10;Description automatically generated">
            <a:extLst>
              <a:ext uri="{FF2B5EF4-FFF2-40B4-BE49-F238E27FC236}">
                <a16:creationId xmlns:a16="http://schemas.microsoft.com/office/drawing/2014/main" id="{3FC6E012-FE1C-F68F-B8F7-7E1CCCB1C35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5491" y="5450771"/>
            <a:ext cx="1525835" cy="1070362"/>
          </a:xfrm>
          <a:prstGeom prst="rect">
            <a:avLst/>
          </a:prstGeom>
        </p:spPr>
      </p:pic>
      <p:pic>
        <p:nvPicPr>
          <p:cNvPr id="76" name="Picture 75" descr="A blue and white logo&#10;&#10;Description automatically generated">
            <a:extLst>
              <a:ext uri="{FF2B5EF4-FFF2-40B4-BE49-F238E27FC236}">
                <a16:creationId xmlns:a16="http://schemas.microsoft.com/office/drawing/2014/main" id="{2AF0F27C-ACCE-A6FF-E55E-E6BB6813AF1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10274" y="5742247"/>
            <a:ext cx="1959780" cy="581735"/>
          </a:xfrm>
          <a:prstGeom prst="rect">
            <a:avLst/>
          </a:prstGeom>
        </p:spPr>
      </p:pic>
      <p:pic>
        <p:nvPicPr>
          <p:cNvPr id="78" name="Picture 77" descr="A blue oval with white text&#10;&#10;Description automatically generated">
            <a:extLst>
              <a:ext uri="{FF2B5EF4-FFF2-40B4-BE49-F238E27FC236}">
                <a16:creationId xmlns:a16="http://schemas.microsoft.com/office/drawing/2014/main" id="{C9C86E62-F4B7-6E80-C1BD-EE8708A7BBF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59253" y="3865606"/>
            <a:ext cx="1520289" cy="1520289"/>
          </a:xfrm>
          <a:prstGeom prst="rect">
            <a:avLst/>
          </a:prstGeom>
        </p:spPr>
      </p:pic>
      <p:pic>
        <p:nvPicPr>
          <p:cNvPr id="80" name="Picture 79" descr="A blue and black logo&#10;&#10;Description automatically generated">
            <a:extLst>
              <a:ext uri="{FF2B5EF4-FFF2-40B4-BE49-F238E27FC236}">
                <a16:creationId xmlns:a16="http://schemas.microsoft.com/office/drawing/2014/main" id="{3FDECC84-1B57-5952-4669-159C5223D0E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85733" y="5234049"/>
            <a:ext cx="1520289" cy="1520289"/>
          </a:xfrm>
          <a:prstGeom prst="rect">
            <a:avLst/>
          </a:prstGeom>
        </p:spPr>
      </p:pic>
      <p:pic>
        <p:nvPicPr>
          <p:cNvPr id="82" name="Picture 81" descr="A logo of a water district&#10;&#10;Description automatically generated">
            <a:extLst>
              <a:ext uri="{FF2B5EF4-FFF2-40B4-BE49-F238E27FC236}">
                <a16:creationId xmlns:a16="http://schemas.microsoft.com/office/drawing/2014/main" id="{59DE75DC-2FEE-B4FA-D03B-35D68E87BC0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359253" y="5110914"/>
            <a:ext cx="1743880" cy="1743880"/>
          </a:xfrm>
          <a:prstGeom prst="rect">
            <a:avLst/>
          </a:prstGeom>
        </p:spPr>
      </p:pic>
    </p:spTree>
    <p:extLst>
      <p:ext uri="{BB962C8B-B14F-4D97-AF65-F5344CB8AC3E}">
        <p14:creationId xmlns:p14="http://schemas.microsoft.com/office/powerpoint/2010/main" val="352948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DE847-0420-1F75-2077-290799939489}"/>
              </a:ext>
            </a:extLst>
          </p:cNvPr>
          <p:cNvSpPr>
            <a:spLocks noGrp="1"/>
          </p:cNvSpPr>
          <p:nvPr>
            <p:ph type="title"/>
          </p:nvPr>
        </p:nvSpPr>
        <p:spPr>
          <a:xfrm>
            <a:off x="1887166" y="293410"/>
            <a:ext cx="8135868" cy="523382"/>
          </a:xfrm>
        </p:spPr>
        <p:txBody>
          <a:bodyPr>
            <a:normAutofit fontScale="90000"/>
          </a:bodyPr>
          <a:lstStyle/>
          <a:p>
            <a:r>
              <a:rPr lang="en-US" dirty="0"/>
              <a:t>Public Sector Members</a:t>
            </a:r>
          </a:p>
        </p:txBody>
      </p:sp>
      <p:pic>
        <p:nvPicPr>
          <p:cNvPr id="4" name="Picture 3" descr="A logo for a water company&#10;&#10;Description automatically generated">
            <a:extLst>
              <a:ext uri="{FF2B5EF4-FFF2-40B4-BE49-F238E27FC236}">
                <a16:creationId xmlns:a16="http://schemas.microsoft.com/office/drawing/2014/main" id="{B2A6FB7F-D3E6-85C6-9F99-ADF274BDA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780" y="2685118"/>
            <a:ext cx="1666357" cy="1666357"/>
          </a:xfrm>
          <a:prstGeom prst="rect">
            <a:avLst/>
          </a:prstGeom>
        </p:spPr>
      </p:pic>
      <p:pic>
        <p:nvPicPr>
          <p:cNvPr id="6" name="Picture 5" descr="A blue logo with white text&#10;&#10;Description automatically generated">
            <a:extLst>
              <a:ext uri="{FF2B5EF4-FFF2-40B4-BE49-F238E27FC236}">
                <a16:creationId xmlns:a16="http://schemas.microsoft.com/office/drawing/2014/main" id="{20F70B50-865A-6269-88B2-DCB7F7AC1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91" y="1490393"/>
            <a:ext cx="1380877" cy="1380877"/>
          </a:xfrm>
          <a:prstGeom prst="rect">
            <a:avLst/>
          </a:prstGeom>
        </p:spPr>
      </p:pic>
      <p:pic>
        <p:nvPicPr>
          <p:cNvPr id="8" name="Picture 7" descr="A blue and black sign&#10;&#10;Description automatically generated">
            <a:extLst>
              <a:ext uri="{FF2B5EF4-FFF2-40B4-BE49-F238E27FC236}">
                <a16:creationId xmlns:a16="http://schemas.microsoft.com/office/drawing/2014/main" id="{33360B55-170E-477C-DEC7-523275591D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842" y="1796093"/>
            <a:ext cx="1505834" cy="696848"/>
          </a:xfrm>
          <a:prstGeom prst="rect">
            <a:avLst/>
          </a:prstGeom>
        </p:spPr>
      </p:pic>
      <p:pic>
        <p:nvPicPr>
          <p:cNvPr id="10" name="Picture 9" descr="A blue and white logo&#10;&#10;Description automatically generated">
            <a:extLst>
              <a:ext uri="{FF2B5EF4-FFF2-40B4-BE49-F238E27FC236}">
                <a16:creationId xmlns:a16="http://schemas.microsoft.com/office/drawing/2014/main" id="{9B399F7B-DA31-A228-EE70-9BAEEDC12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6555" y="1832408"/>
            <a:ext cx="1925364" cy="696848"/>
          </a:xfrm>
          <a:prstGeom prst="rect">
            <a:avLst/>
          </a:prstGeom>
        </p:spPr>
      </p:pic>
      <p:pic>
        <p:nvPicPr>
          <p:cNvPr id="12" name="Picture 11" descr="A logo for a public agency&#10;&#10;Description automatically generated">
            <a:extLst>
              <a:ext uri="{FF2B5EF4-FFF2-40B4-BE49-F238E27FC236}">
                <a16:creationId xmlns:a16="http://schemas.microsoft.com/office/drawing/2014/main" id="{5D0F9D15-5217-3F2D-2BDC-EFB3BB5F0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9406" y="1796093"/>
            <a:ext cx="1387553" cy="693777"/>
          </a:xfrm>
          <a:prstGeom prst="rect">
            <a:avLst/>
          </a:prstGeom>
        </p:spPr>
      </p:pic>
      <p:pic>
        <p:nvPicPr>
          <p:cNvPr id="14" name="Picture 13" descr="A logo for a water district&#10;&#10;Description automatically generated">
            <a:extLst>
              <a:ext uri="{FF2B5EF4-FFF2-40B4-BE49-F238E27FC236}">
                <a16:creationId xmlns:a16="http://schemas.microsoft.com/office/drawing/2014/main" id="{165910AC-CB1B-19C5-8F70-88CE13F345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4111" y="1612427"/>
            <a:ext cx="1064179" cy="1064179"/>
          </a:xfrm>
          <a:prstGeom prst="rect">
            <a:avLst/>
          </a:prstGeom>
        </p:spPr>
      </p:pic>
      <p:pic>
        <p:nvPicPr>
          <p:cNvPr id="16" name="Picture 15" descr="A logo of a water drop&#10;&#10;Description automatically generated">
            <a:extLst>
              <a:ext uri="{FF2B5EF4-FFF2-40B4-BE49-F238E27FC236}">
                <a16:creationId xmlns:a16="http://schemas.microsoft.com/office/drawing/2014/main" id="{85910132-AED3-0942-7934-E3920505BB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0408" y="1101897"/>
            <a:ext cx="1913886" cy="1913886"/>
          </a:xfrm>
          <a:prstGeom prst="rect">
            <a:avLst/>
          </a:prstGeom>
        </p:spPr>
      </p:pic>
      <p:pic>
        <p:nvPicPr>
          <p:cNvPr id="18" name="Picture 17" descr="A blue and black logo&#10;&#10;Description automatically generated">
            <a:extLst>
              <a:ext uri="{FF2B5EF4-FFF2-40B4-BE49-F238E27FC236}">
                <a16:creationId xmlns:a16="http://schemas.microsoft.com/office/drawing/2014/main" id="{41B7B3C3-DBDC-14E4-EC8A-B9F40EB6A2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4846" y="1261882"/>
            <a:ext cx="1750413" cy="1750413"/>
          </a:xfrm>
          <a:prstGeom prst="rect">
            <a:avLst/>
          </a:prstGeom>
        </p:spPr>
      </p:pic>
      <p:pic>
        <p:nvPicPr>
          <p:cNvPr id="20" name="Picture 19" descr="A logo for a water district&#10;&#10;Description automatically generated">
            <a:extLst>
              <a:ext uri="{FF2B5EF4-FFF2-40B4-BE49-F238E27FC236}">
                <a16:creationId xmlns:a16="http://schemas.microsoft.com/office/drawing/2014/main" id="{003E0A6C-5653-1651-9C33-704CF43640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894" y="2717761"/>
            <a:ext cx="1656867" cy="1656867"/>
          </a:xfrm>
          <a:prstGeom prst="rect">
            <a:avLst/>
          </a:prstGeom>
        </p:spPr>
      </p:pic>
      <p:pic>
        <p:nvPicPr>
          <p:cNvPr id="22" name="Picture 21" descr="A logo of a water district&#10;&#10;Description automatically generated">
            <a:extLst>
              <a:ext uri="{FF2B5EF4-FFF2-40B4-BE49-F238E27FC236}">
                <a16:creationId xmlns:a16="http://schemas.microsoft.com/office/drawing/2014/main" id="{EC2D3C7F-63CA-B982-397A-6D77F19CA5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9066" y="2876541"/>
            <a:ext cx="1087985" cy="1122800"/>
          </a:xfrm>
          <a:prstGeom prst="rect">
            <a:avLst/>
          </a:prstGeom>
        </p:spPr>
      </p:pic>
      <p:pic>
        <p:nvPicPr>
          <p:cNvPr id="24" name="Picture 23" descr="A blue and black logo&#10;&#10;Description automatically generated">
            <a:extLst>
              <a:ext uri="{FF2B5EF4-FFF2-40B4-BE49-F238E27FC236}">
                <a16:creationId xmlns:a16="http://schemas.microsoft.com/office/drawing/2014/main" id="{DF9BF9AB-31BE-DF1D-45D9-A2F485E6F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3839" y="2701050"/>
            <a:ext cx="1615014" cy="1615014"/>
          </a:xfrm>
          <a:prstGeom prst="rect">
            <a:avLst/>
          </a:prstGeom>
        </p:spPr>
      </p:pic>
      <p:pic>
        <p:nvPicPr>
          <p:cNvPr id="26" name="Picture 25" descr="A logo on a black background&#10;&#10;Description automatically generated">
            <a:extLst>
              <a:ext uri="{FF2B5EF4-FFF2-40B4-BE49-F238E27FC236}">
                <a16:creationId xmlns:a16="http://schemas.microsoft.com/office/drawing/2014/main" id="{034895F7-4702-AD92-55B3-A8BF3912C0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19084" y="2570223"/>
            <a:ext cx="1793765" cy="1793765"/>
          </a:xfrm>
          <a:prstGeom prst="rect">
            <a:avLst/>
          </a:prstGeom>
        </p:spPr>
      </p:pic>
      <p:pic>
        <p:nvPicPr>
          <p:cNvPr id="28" name="Picture 27" descr="A logo of a water drop&#10;&#10;Description automatically generated">
            <a:extLst>
              <a:ext uri="{FF2B5EF4-FFF2-40B4-BE49-F238E27FC236}">
                <a16:creationId xmlns:a16="http://schemas.microsoft.com/office/drawing/2014/main" id="{0C8CE6AA-E5EC-2C53-CDEE-1FD4B08DC4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23783" y="2677155"/>
            <a:ext cx="1503690" cy="1503690"/>
          </a:xfrm>
          <a:prstGeom prst="rect">
            <a:avLst/>
          </a:prstGeom>
        </p:spPr>
      </p:pic>
      <p:pic>
        <p:nvPicPr>
          <p:cNvPr id="30" name="Picture 29" descr="A logo for a water storage district&#10;&#10;Description automatically generated">
            <a:extLst>
              <a:ext uri="{FF2B5EF4-FFF2-40B4-BE49-F238E27FC236}">
                <a16:creationId xmlns:a16="http://schemas.microsoft.com/office/drawing/2014/main" id="{BE791D7E-9DC6-7AF1-E1BA-62A0BD198F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9787" y="4391431"/>
            <a:ext cx="1376754" cy="969046"/>
          </a:xfrm>
          <a:prstGeom prst="rect">
            <a:avLst/>
          </a:prstGeom>
        </p:spPr>
      </p:pic>
      <p:pic>
        <p:nvPicPr>
          <p:cNvPr id="32" name="Picture 31" descr="A blue and white logo&#10;&#10;Description automatically generated">
            <a:extLst>
              <a:ext uri="{FF2B5EF4-FFF2-40B4-BE49-F238E27FC236}">
                <a16:creationId xmlns:a16="http://schemas.microsoft.com/office/drawing/2014/main" id="{ECC2EB19-E1BA-DD73-FE13-F4699A3C9D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9547" y="3924524"/>
            <a:ext cx="1656867" cy="1656867"/>
          </a:xfrm>
          <a:prstGeom prst="rect">
            <a:avLst/>
          </a:prstGeom>
        </p:spPr>
      </p:pic>
      <p:pic>
        <p:nvPicPr>
          <p:cNvPr id="34" name="Picture 33" descr="A logo of a mountain and a bridge&#10;&#10;Description automatically generated">
            <a:extLst>
              <a:ext uri="{FF2B5EF4-FFF2-40B4-BE49-F238E27FC236}">
                <a16:creationId xmlns:a16="http://schemas.microsoft.com/office/drawing/2014/main" id="{B2EE7C75-339E-325D-39DD-4283BC2D2F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18071" y="4183767"/>
            <a:ext cx="1138379" cy="1138379"/>
          </a:xfrm>
          <a:prstGeom prst="rect">
            <a:avLst/>
          </a:prstGeom>
        </p:spPr>
      </p:pic>
      <p:pic>
        <p:nvPicPr>
          <p:cNvPr id="36" name="Picture 35" descr="A close-up of a logo&#10;&#10;Description automatically generated">
            <a:extLst>
              <a:ext uri="{FF2B5EF4-FFF2-40B4-BE49-F238E27FC236}">
                <a16:creationId xmlns:a16="http://schemas.microsoft.com/office/drawing/2014/main" id="{98BF8D74-54BB-A9C0-999F-46971D6F60C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179812" y="4015940"/>
            <a:ext cx="1656867" cy="1656867"/>
          </a:xfrm>
          <a:prstGeom prst="rect">
            <a:avLst/>
          </a:prstGeom>
        </p:spPr>
      </p:pic>
      <p:pic>
        <p:nvPicPr>
          <p:cNvPr id="39" name="Picture 38" descr="A logo of a tree&#10;&#10;Description automatically generated">
            <a:extLst>
              <a:ext uri="{FF2B5EF4-FFF2-40B4-BE49-F238E27FC236}">
                <a16:creationId xmlns:a16="http://schemas.microsoft.com/office/drawing/2014/main" id="{0B7B04D3-2387-58AC-D77D-FB3220E9997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62139" y="4008002"/>
            <a:ext cx="1503690" cy="1503690"/>
          </a:xfrm>
          <a:prstGeom prst="rect">
            <a:avLst/>
          </a:prstGeom>
        </p:spPr>
      </p:pic>
      <p:pic>
        <p:nvPicPr>
          <p:cNvPr id="41" name="Picture 40" descr="A logo with mountains and text&#10;&#10;Description automatically generated">
            <a:extLst>
              <a:ext uri="{FF2B5EF4-FFF2-40B4-BE49-F238E27FC236}">
                <a16:creationId xmlns:a16="http://schemas.microsoft.com/office/drawing/2014/main" id="{AB6E7750-78EE-5195-CF2C-256E3066CD8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23783" y="4015940"/>
            <a:ext cx="1565451" cy="1565451"/>
          </a:xfrm>
          <a:prstGeom prst="rect">
            <a:avLst/>
          </a:prstGeom>
        </p:spPr>
      </p:pic>
      <p:pic>
        <p:nvPicPr>
          <p:cNvPr id="43" name="Picture 42" descr="A blue text on a white background&#10;&#10;Description automatically generated">
            <a:extLst>
              <a:ext uri="{FF2B5EF4-FFF2-40B4-BE49-F238E27FC236}">
                <a16:creationId xmlns:a16="http://schemas.microsoft.com/office/drawing/2014/main" id="{D366B4DB-1D43-D80F-0293-D8A36E00AF3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4858" y="5755343"/>
            <a:ext cx="1799165" cy="701624"/>
          </a:xfrm>
          <a:prstGeom prst="rect">
            <a:avLst/>
          </a:prstGeom>
        </p:spPr>
      </p:pic>
      <p:pic>
        <p:nvPicPr>
          <p:cNvPr id="45" name="Picture 44" descr="A logo of a drop of water&#10;&#10;Description automatically generated">
            <a:extLst>
              <a:ext uri="{FF2B5EF4-FFF2-40B4-BE49-F238E27FC236}">
                <a16:creationId xmlns:a16="http://schemas.microsoft.com/office/drawing/2014/main" id="{85058A47-D59E-5174-C1A0-E37DA6889BD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65163" y="5333880"/>
            <a:ext cx="1503690" cy="1503690"/>
          </a:xfrm>
          <a:prstGeom prst="rect">
            <a:avLst/>
          </a:prstGeom>
        </p:spPr>
      </p:pic>
      <p:pic>
        <p:nvPicPr>
          <p:cNvPr id="47" name="Picture 46" descr="A logo of a city&#10;&#10;Description automatically generated">
            <a:extLst>
              <a:ext uri="{FF2B5EF4-FFF2-40B4-BE49-F238E27FC236}">
                <a16:creationId xmlns:a16="http://schemas.microsoft.com/office/drawing/2014/main" id="{786A4269-7553-CC67-CC92-B349ACF6A9B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96000" y="5325412"/>
            <a:ext cx="1555205" cy="1555205"/>
          </a:xfrm>
          <a:prstGeom prst="rect">
            <a:avLst/>
          </a:prstGeom>
        </p:spPr>
      </p:pic>
      <p:pic>
        <p:nvPicPr>
          <p:cNvPr id="49" name="Picture 48" descr="A blue and purple logo&#10;&#10;Description automatically generated">
            <a:extLst>
              <a:ext uri="{FF2B5EF4-FFF2-40B4-BE49-F238E27FC236}">
                <a16:creationId xmlns:a16="http://schemas.microsoft.com/office/drawing/2014/main" id="{B2F1A908-9045-E909-286A-094B50A32F2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20325" y="5470682"/>
            <a:ext cx="1387318" cy="1387318"/>
          </a:xfrm>
          <a:prstGeom prst="rect">
            <a:avLst/>
          </a:prstGeom>
        </p:spPr>
      </p:pic>
      <p:pic>
        <p:nvPicPr>
          <p:cNvPr id="51" name="Picture 50" descr="A blue and black logo&#10;&#10;Description automatically generated">
            <a:extLst>
              <a:ext uri="{FF2B5EF4-FFF2-40B4-BE49-F238E27FC236}">
                <a16:creationId xmlns:a16="http://schemas.microsoft.com/office/drawing/2014/main" id="{EA8BDCEC-FAC5-84D3-30F2-9EBDA61CF89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970702" y="5279682"/>
            <a:ext cx="1646664" cy="1646664"/>
          </a:xfrm>
          <a:prstGeom prst="rect">
            <a:avLst/>
          </a:prstGeom>
        </p:spPr>
      </p:pic>
      <p:pic>
        <p:nvPicPr>
          <p:cNvPr id="53" name="Picture 52" descr="Blue text on a white background&#10;&#10;Description automatically generated">
            <a:extLst>
              <a:ext uri="{FF2B5EF4-FFF2-40B4-BE49-F238E27FC236}">
                <a16:creationId xmlns:a16="http://schemas.microsoft.com/office/drawing/2014/main" id="{A7776DC6-5BF2-9DA4-6CF8-8CDECF3634C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986504" y="5924711"/>
            <a:ext cx="1990638" cy="412693"/>
          </a:xfrm>
          <a:prstGeom prst="rect">
            <a:avLst/>
          </a:prstGeom>
        </p:spPr>
      </p:pic>
    </p:spTree>
    <p:extLst>
      <p:ext uri="{BB962C8B-B14F-4D97-AF65-F5344CB8AC3E}">
        <p14:creationId xmlns:p14="http://schemas.microsoft.com/office/powerpoint/2010/main" val="2749332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E3967B-056D-723F-3A6F-2F646202B4CD}"/>
              </a:ext>
            </a:extLst>
          </p:cNvPr>
          <p:cNvSpPr>
            <a:spLocks noGrp="1"/>
          </p:cNvSpPr>
          <p:nvPr>
            <p:ph type="title"/>
          </p:nvPr>
        </p:nvSpPr>
        <p:spPr>
          <a:xfrm>
            <a:off x="1661077" y="350849"/>
            <a:ext cx="8347988" cy="512318"/>
          </a:xfrm>
        </p:spPr>
        <p:txBody>
          <a:bodyPr>
            <a:normAutofit fontScale="90000"/>
          </a:bodyPr>
          <a:lstStyle/>
          <a:p>
            <a:r>
              <a:rPr lang="en-US" dirty="0"/>
              <a:t>Private Sector Members</a:t>
            </a:r>
          </a:p>
        </p:txBody>
      </p:sp>
      <p:pic>
        <p:nvPicPr>
          <p:cNvPr id="6" name="Picture 5" descr="A white rectangular sign with blue text&#10;&#10;Description automatically generated">
            <a:extLst>
              <a:ext uri="{FF2B5EF4-FFF2-40B4-BE49-F238E27FC236}">
                <a16:creationId xmlns:a16="http://schemas.microsoft.com/office/drawing/2014/main" id="{68522EE1-83E2-0BDF-7BF3-9EDED8CEB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15" y="1098689"/>
            <a:ext cx="1970165" cy="1970165"/>
          </a:xfrm>
          <a:prstGeom prst="rect">
            <a:avLst/>
          </a:prstGeom>
        </p:spPr>
      </p:pic>
      <p:pic>
        <p:nvPicPr>
          <p:cNvPr id="8" name="Picture 7" descr="A blue text on a white background&#10;&#10;Description automatically generated">
            <a:extLst>
              <a:ext uri="{FF2B5EF4-FFF2-40B4-BE49-F238E27FC236}">
                <a16:creationId xmlns:a16="http://schemas.microsoft.com/office/drawing/2014/main" id="{FD7E31A4-E4EA-5FC5-160B-4631FF4FD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141" y="1750907"/>
            <a:ext cx="1774415" cy="638790"/>
          </a:xfrm>
          <a:prstGeom prst="rect">
            <a:avLst/>
          </a:prstGeom>
        </p:spPr>
      </p:pic>
      <p:pic>
        <p:nvPicPr>
          <p:cNvPr id="10" name="Picture 9" descr="A blue and white logo&#10;&#10;Description automatically generated">
            <a:extLst>
              <a:ext uri="{FF2B5EF4-FFF2-40B4-BE49-F238E27FC236}">
                <a16:creationId xmlns:a16="http://schemas.microsoft.com/office/drawing/2014/main" id="{2290B5F9-9BFB-764A-DC7A-0BB85C711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54" y="1680205"/>
            <a:ext cx="1539561" cy="769781"/>
          </a:xfrm>
          <a:prstGeom prst="rect">
            <a:avLst/>
          </a:prstGeom>
        </p:spPr>
      </p:pic>
      <p:pic>
        <p:nvPicPr>
          <p:cNvPr id="12" name="Picture 11" descr="A blue drop of water with ripples in the middle&#10;&#10;Description automatically generated">
            <a:extLst>
              <a:ext uri="{FF2B5EF4-FFF2-40B4-BE49-F238E27FC236}">
                <a16:creationId xmlns:a16="http://schemas.microsoft.com/office/drawing/2014/main" id="{950A3ED8-8301-F59F-5BE2-12483E61E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5971" y="1065333"/>
            <a:ext cx="1970165" cy="19701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3E028A9-0F58-60BA-9065-8ED124CDF2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03" y="3105278"/>
            <a:ext cx="1793635" cy="545889"/>
          </a:xfrm>
          <a:prstGeom prst="rect">
            <a:avLst/>
          </a:prstGeom>
        </p:spPr>
      </p:pic>
      <p:pic>
        <p:nvPicPr>
          <p:cNvPr id="16" name="Picture 15" descr="A black text on a white background&#10;&#10;Description automatically generated">
            <a:extLst>
              <a:ext uri="{FF2B5EF4-FFF2-40B4-BE49-F238E27FC236}">
                <a16:creationId xmlns:a16="http://schemas.microsoft.com/office/drawing/2014/main" id="{AC22D83F-AEB3-F5CF-0820-4068408E6B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2541" y="3270202"/>
            <a:ext cx="2110007" cy="317596"/>
          </a:xfrm>
          <a:prstGeom prst="rect">
            <a:avLst/>
          </a:prstGeom>
        </p:spPr>
      </p:pic>
      <p:pic>
        <p:nvPicPr>
          <p:cNvPr id="18" name="Picture 17" descr="A blue text on a white background&#10;&#10;Description automatically generated">
            <a:extLst>
              <a:ext uri="{FF2B5EF4-FFF2-40B4-BE49-F238E27FC236}">
                <a16:creationId xmlns:a16="http://schemas.microsoft.com/office/drawing/2014/main" id="{00C6C1E6-8C4E-E1C7-7365-0835768454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1662" y="3010885"/>
            <a:ext cx="1590377" cy="836230"/>
          </a:xfrm>
          <a:prstGeom prst="rect">
            <a:avLst/>
          </a:prstGeom>
        </p:spPr>
      </p:pic>
      <p:pic>
        <p:nvPicPr>
          <p:cNvPr id="20" name="Picture 19" descr="A black background with letters&#10;&#10;Description automatically generated">
            <a:extLst>
              <a:ext uri="{FF2B5EF4-FFF2-40B4-BE49-F238E27FC236}">
                <a16:creationId xmlns:a16="http://schemas.microsoft.com/office/drawing/2014/main" id="{4E843024-9648-7B19-684E-6A5D24761A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6565" y="2917034"/>
            <a:ext cx="1023932" cy="1023932"/>
          </a:xfrm>
          <a:prstGeom prst="rect">
            <a:avLst/>
          </a:prstGeom>
        </p:spPr>
      </p:pic>
      <p:pic>
        <p:nvPicPr>
          <p:cNvPr id="22" name="Picture 21" descr="A black text on a white background&#10;&#10;Description automatically generated">
            <a:extLst>
              <a:ext uri="{FF2B5EF4-FFF2-40B4-BE49-F238E27FC236}">
                <a16:creationId xmlns:a16="http://schemas.microsoft.com/office/drawing/2014/main" id="{01C72D55-5C70-D226-C288-B8E90DCC48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53821" y="2642921"/>
            <a:ext cx="1408635" cy="1466300"/>
          </a:xfrm>
          <a:prstGeom prst="rect">
            <a:avLst/>
          </a:prstGeom>
        </p:spPr>
      </p:pic>
      <p:pic>
        <p:nvPicPr>
          <p:cNvPr id="24" name="Picture 23" descr="A close up of a logo&#10;&#10;Description automatically generated">
            <a:extLst>
              <a:ext uri="{FF2B5EF4-FFF2-40B4-BE49-F238E27FC236}">
                <a16:creationId xmlns:a16="http://schemas.microsoft.com/office/drawing/2014/main" id="{BD65CAE9-2B83-CD06-F7D0-036DB46FF9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134" y="4336575"/>
            <a:ext cx="1322172" cy="747657"/>
          </a:xfrm>
          <a:prstGeom prst="rect">
            <a:avLst/>
          </a:prstGeom>
        </p:spPr>
      </p:pic>
      <p:pic>
        <p:nvPicPr>
          <p:cNvPr id="26" name="Picture 25" descr="A brown and white sign with wheat ears&#10;&#10;Description automatically generated">
            <a:extLst>
              <a:ext uri="{FF2B5EF4-FFF2-40B4-BE49-F238E27FC236}">
                <a16:creationId xmlns:a16="http://schemas.microsoft.com/office/drawing/2014/main" id="{1D8116D3-48CD-A6A4-668E-DAAF1242D1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03228" y="4427718"/>
            <a:ext cx="1408632" cy="565370"/>
          </a:xfrm>
          <a:prstGeom prst="rect">
            <a:avLst/>
          </a:prstGeom>
        </p:spPr>
      </p:pic>
      <p:pic>
        <p:nvPicPr>
          <p:cNvPr id="28" name="Picture 27" descr="A red rectangular sign with white text&#10;&#10;Description automatically generated">
            <a:extLst>
              <a:ext uri="{FF2B5EF4-FFF2-40B4-BE49-F238E27FC236}">
                <a16:creationId xmlns:a16="http://schemas.microsoft.com/office/drawing/2014/main" id="{30D35672-E554-A6AE-C33E-D3151AB6CF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9467" y="3874105"/>
            <a:ext cx="1672595" cy="1672595"/>
          </a:xfrm>
          <a:prstGeom prst="rect">
            <a:avLst/>
          </a:prstGeom>
        </p:spPr>
      </p:pic>
      <p:pic>
        <p:nvPicPr>
          <p:cNvPr id="30" name="Picture 29" descr="A black background with blue text&#10;&#10;Description automatically generated">
            <a:extLst>
              <a:ext uri="{FF2B5EF4-FFF2-40B4-BE49-F238E27FC236}">
                <a16:creationId xmlns:a16="http://schemas.microsoft.com/office/drawing/2014/main" id="{DD77B508-ADB4-1923-B154-AE651B8EA1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75460" y="3825359"/>
            <a:ext cx="1686141" cy="1686141"/>
          </a:xfrm>
          <a:prstGeom prst="rect">
            <a:avLst/>
          </a:prstGeom>
        </p:spPr>
      </p:pic>
      <p:pic>
        <p:nvPicPr>
          <p:cNvPr id="32" name="Picture 31" descr="A white rectangular sign with black text&#10;&#10;Description automatically generated">
            <a:extLst>
              <a:ext uri="{FF2B5EF4-FFF2-40B4-BE49-F238E27FC236}">
                <a16:creationId xmlns:a16="http://schemas.microsoft.com/office/drawing/2014/main" id="{752D7C45-E07B-00B7-CF6F-544A7E1361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79608" y="3831872"/>
            <a:ext cx="1757060" cy="1757060"/>
          </a:xfrm>
          <a:prstGeom prst="rect">
            <a:avLst/>
          </a:prstGeom>
        </p:spPr>
      </p:pic>
      <p:pic>
        <p:nvPicPr>
          <p:cNvPr id="34" name="Picture 33" descr="A white and blue logo&#10;&#10;Description automatically generated">
            <a:extLst>
              <a:ext uri="{FF2B5EF4-FFF2-40B4-BE49-F238E27FC236}">
                <a16:creationId xmlns:a16="http://schemas.microsoft.com/office/drawing/2014/main" id="{3B426F13-7531-C293-CCB7-BC1AC7BA7DF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591" y="5338098"/>
            <a:ext cx="1225556" cy="1225556"/>
          </a:xfrm>
          <a:prstGeom prst="rect">
            <a:avLst/>
          </a:prstGeom>
        </p:spPr>
      </p:pic>
      <p:pic>
        <p:nvPicPr>
          <p:cNvPr id="36" name="Picture 35" descr="A close-up of a logo&#10;&#10;Description automatically generated">
            <a:extLst>
              <a:ext uri="{FF2B5EF4-FFF2-40B4-BE49-F238E27FC236}">
                <a16:creationId xmlns:a16="http://schemas.microsoft.com/office/drawing/2014/main" id="{DCC14054-98F0-AC5D-F750-EC518402D6F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78341" y="5380027"/>
            <a:ext cx="1477606" cy="1141698"/>
          </a:xfrm>
          <a:prstGeom prst="rect">
            <a:avLst/>
          </a:prstGeom>
        </p:spPr>
      </p:pic>
      <p:pic>
        <p:nvPicPr>
          <p:cNvPr id="38" name="Picture 37" descr="A blue and white logo&#10;&#10;Description automatically generated">
            <a:extLst>
              <a:ext uri="{FF2B5EF4-FFF2-40B4-BE49-F238E27FC236}">
                <a16:creationId xmlns:a16="http://schemas.microsoft.com/office/drawing/2014/main" id="{3FF428A3-D1A7-2DB0-EF4E-14E46BE868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4354" y="5446451"/>
            <a:ext cx="1042820" cy="1042820"/>
          </a:xfrm>
          <a:prstGeom prst="rect">
            <a:avLst/>
          </a:prstGeom>
        </p:spPr>
      </p:pic>
      <p:pic>
        <p:nvPicPr>
          <p:cNvPr id="40" name="Picture 39" descr="A blue and black logo&#10;&#10;Description automatically generated">
            <a:extLst>
              <a:ext uri="{FF2B5EF4-FFF2-40B4-BE49-F238E27FC236}">
                <a16:creationId xmlns:a16="http://schemas.microsoft.com/office/drawing/2014/main" id="{3E398672-0434-5398-1A0C-1319D6037EE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998817" y="1331645"/>
            <a:ext cx="1547599" cy="1547599"/>
          </a:xfrm>
          <a:prstGeom prst="rect">
            <a:avLst/>
          </a:prstGeom>
        </p:spPr>
      </p:pic>
      <p:pic>
        <p:nvPicPr>
          <p:cNvPr id="42" name="Picture 41" descr="A red logo with a feather&#10;&#10;Description automatically generated">
            <a:extLst>
              <a:ext uri="{FF2B5EF4-FFF2-40B4-BE49-F238E27FC236}">
                <a16:creationId xmlns:a16="http://schemas.microsoft.com/office/drawing/2014/main" id="{7DB2299F-0DC8-630D-F462-7F12DF10C9C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16995" y="5439968"/>
            <a:ext cx="1021816" cy="1021816"/>
          </a:xfrm>
          <a:prstGeom prst="rect">
            <a:avLst/>
          </a:prstGeom>
        </p:spPr>
      </p:pic>
      <p:pic>
        <p:nvPicPr>
          <p:cNvPr id="44" name="Picture 43" descr="A green and white logo&#10;&#10;Description automatically generated">
            <a:extLst>
              <a:ext uri="{FF2B5EF4-FFF2-40B4-BE49-F238E27FC236}">
                <a16:creationId xmlns:a16="http://schemas.microsoft.com/office/drawing/2014/main" id="{07DF6D92-8E9A-5BD1-DF41-8091E160ADA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28641" y="5298464"/>
            <a:ext cx="1304823" cy="1304823"/>
          </a:xfrm>
          <a:prstGeom prst="rect">
            <a:avLst/>
          </a:prstGeom>
        </p:spPr>
      </p:pic>
    </p:spTree>
    <p:extLst>
      <p:ext uri="{BB962C8B-B14F-4D97-AF65-F5344CB8AC3E}">
        <p14:creationId xmlns:p14="http://schemas.microsoft.com/office/powerpoint/2010/main" val="3905773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A7479-DB4C-915D-09A9-5A4FBAD24222}"/>
              </a:ext>
            </a:extLst>
          </p:cNvPr>
          <p:cNvSpPr>
            <a:spLocks noGrp="1"/>
          </p:cNvSpPr>
          <p:nvPr>
            <p:ph type="title"/>
          </p:nvPr>
        </p:nvSpPr>
        <p:spPr/>
        <p:txBody>
          <a:bodyPr>
            <a:normAutofit fontScale="90000"/>
          </a:bodyPr>
          <a:lstStyle/>
          <a:p>
            <a:r>
              <a:rPr lang="en-US" dirty="0"/>
              <a:t>Board of Directors</a:t>
            </a:r>
          </a:p>
        </p:txBody>
      </p:sp>
      <p:sp>
        <p:nvSpPr>
          <p:cNvPr id="14" name="Content Placeholder 13">
            <a:extLst>
              <a:ext uri="{FF2B5EF4-FFF2-40B4-BE49-F238E27FC236}">
                <a16:creationId xmlns:a16="http://schemas.microsoft.com/office/drawing/2014/main" id="{1F1B983B-88F8-66C3-018C-B717F492D8EA}"/>
              </a:ext>
            </a:extLst>
          </p:cNvPr>
          <p:cNvSpPr>
            <a:spLocks noGrp="1"/>
          </p:cNvSpPr>
          <p:nvPr>
            <p:ph idx="1"/>
          </p:nvPr>
        </p:nvSpPr>
        <p:spPr>
          <a:xfrm>
            <a:off x="368508" y="1678897"/>
            <a:ext cx="5845480" cy="4885693"/>
          </a:xfrm>
        </p:spPr>
        <p:txBody>
          <a:bodyPr>
            <a:normAutofit fontScale="92500" lnSpcReduction="10000"/>
          </a:bodyPr>
          <a:lstStyle/>
          <a:p>
            <a:pPr marL="0" indent="0">
              <a:buNone/>
            </a:pPr>
            <a:r>
              <a:rPr lang="en-US" sz="2200" b="0" i="0" dirty="0">
                <a:effectLst/>
                <a:latin typeface="Myriad Pro" panose="020B0503030403020204"/>
              </a:rPr>
              <a:t>Our </a:t>
            </a:r>
            <a:r>
              <a:rPr lang="en-US" sz="2200" b="1" i="0" dirty="0">
                <a:effectLst/>
                <a:latin typeface="Myriad Pro" panose="020B0503030403020204"/>
              </a:rPr>
              <a:t>Board of Directors </a:t>
            </a:r>
            <a:r>
              <a:rPr lang="en-US" sz="2200" b="0" i="0" dirty="0">
                <a:effectLst/>
                <a:latin typeface="Myriad Pro" panose="020B0503030403020204"/>
              </a:rPr>
              <a:t>is comprised of water industry leaders who represent a cross-section of</a:t>
            </a:r>
            <a:r>
              <a:rPr lang="en-US" sz="2200" dirty="0">
                <a:latin typeface="Myriad Pro" panose="020B0503030403020204"/>
              </a:rPr>
              <a:t>:</a:t>
            </a:r>
          </a:p>
          <a:p>
            <a:pPr marL="457200">
              <a:lnSpc>
                <a:spcPct val="110000"/>
              </a:lnSpc>
            </a:pPr>
            <a:r>
              <a:rPr lang="en-US" sz="1900" b="0" i="0" dirty="0">
                <a:effectLst/>
                <a:latin typeface="Myriad Pro" panose="020B0503030403020204"/>
              </a:rPr>
              <a:t>Water districts and city/county water departments</a:t>
            </a:r>
          </a:p>
          <a:p>
            <a:pPr marL="457200">
              <a:lnSpc>
                <a:spcPct val="110000"/>
              </a:lnSpc>
            </a:pPr>
            <a:r>
              <a:rPr lang="en-US" sz="1900" dirty="0">
                <a:latin typeface="Myriad Pro" panose="020B0503030403020204"/>
              </a:rPr>
              <a:t>E</a:t>
            </a:r>
            <a:r>
              <a:rPr lang="en-US" sz="1900" b="0" i="0" dirty="0">
                <a:effectLst/>
                <a:latin typeface="Myriad Pro" panose="020B0503030403020204"/>
              </a:rPr>
              <a:t>ngineering and consulting firms, law firms</a:t>
            </a:r>
          </a:p>
          <a:p>
            <a:pPr marL="457200">
              <a:lnSpc>
                <a:spcPct val="110000"/>
              </a:lnSpc>
            </a:pPr>
            <a:r>
              <a:rPr lang="en-US" sz="1900" b="0" i="0" dirty="0">
                <a:effectLst/>
                <a:latin typeface="Myriad Pro" panose="020B0503030403020204"/>
              </a:rPr>
              <a:t>Water-related nonprofits </a:t>
            </a:r>
          </a:p>
          <a:p>
            <a:pPr marL="457200">
              <a:lnSpc>
                <a:spcPct val="110000"/>
              </a:lnSpc>
            </a:pPr>
            <a:r>
              <a:rPr lang="en-US" sz="1900" dirty="0">
                <a:latin typeface="Myriad Pro" panose="020B0503030403020204"/>
              </a:rPr>
              <a:t>Leading water</a:t>
            </a:r>
            <a:r>
              <a:rPr lang="en-US" sz="1900" b="0" i="0" dirty="0">
                <a:effectLst/>
                <a:latin typeface="Myriad Pro" panose="020B0503030403020204"/>
              </a:rPr>
              <a:t> academics</a:t>
            </a:r>
          </a:p>
          <a:p>
            <a:pPr marL="0" indent="0">
              <a:buNone/>
            </a:pPr>
            <a:endParaRPr lang="en-US" sz="2200" b="0" i="0" dirty="0">
              <a:effectLst/>
              <a:latin typeface="Myriad Pro" panose="020B0503030403020204"/>
            </a:endParaRPr>
          </a:p>
          <a:p>
            <a:pPr marL="0" indent="0" algn="l">
              <a:buNone/>
            </a:pPr>
            <a:r>
              <a:rPr lang="en-US" sz="2200" i="0" dirty="0">
                <a:latin typeface="Myriad Pro" panose="020B0503030403020204"/>
              </a:rPr>
              <a:t>The </a:t>
            </a:r>
            <a:r>
              <a:rPr lang="en-US" sz="2200" b="1" dirty="0">
                <a:effectLst/>
                <a:latin typeface="Myriad Pro" panose="020B0503030403020204"/>
              </a:rPr>
              <a:t>Executive Committee </a:t>
            </a:r>
            <a:r>
              <a:rPr lang="en-US" sz="2200" b="0" dirty="0">
                <a:effectLst/>
                <a:latin typeface="Myriad Pro" panose="020B0503030403020204"/>
              </a:rPr>
              <a:t>is involved in the </a:t>
            </a:r>
            <a:br>
              <a:rPr lang="en-US" sz="2200" b="0" dirty="0">
                <a:effectLst/>
                <a:latin typeface="Myriad Pro" panose="020B0503030403020204"/>
              </a:rPr>
            </a:br>
            <a:r>
              <a:rPr lang="en-US" sz="2200" b="0" dirty="0">
                <a:effectLst/>
                <a:latin typeface="Myriad Pro" panose="020B0503030403020204"/>
              </a:rPr>
              <a:t>hands-on operations of the organization:</a:t>
            </a:r>
          </a:p>
          <a:p>
            <a:pPr marL="457200">
              <a:lnSpc>
                <a:spcPct val="120000"/>
              </a:lnSpc>
            </a:pPr>
            <a:r>
              <a:rPr lang="en-US" sz="1900" dirty="0">
                <a:latin typeface="Myriad Pro" panose="020B0503030403020204"/>
              </a:rPr>
              <a:t>Conferences planning, special events</a:t>
            </a:r>
          </a:p>
          <a:p>
            <a:pPr marL="457200">
              <a:lnSpc>
                <a:spcPct val="120000"/>
              </a:lnSpc>
            </a:pPr>
            <a:r>
              <a:rPr lang="en-US" sz="1900" dirty="0">
                <a:latin typeface="Myriad Pro" panose="020B0503030403020204"/>
              </a:rPr>
              <a:t>Strategic planning</a:t>
            </a:r>
          </a:p>
          <a:p>
            <a:pPr marL="457200">
              <a:lnSpc>
                <a:spcPct val="120000"/>
              </a:lnSpc>
            </a:pPr>
            <a:r>
              <a:rPr lang="en-US" sz="1900" dirty="0">
                <a:latin typeface="Myriad Pro" panose="020B0503030403020204"/>
              </a:rPr>
              <a:t>Membership/sponsorship outreach </a:t>
            </a:r>
          </a:p>
        </p:txBody>
      </p:sp>
      <p:sp>
        <p:nvSpPr>
          <p:cNvPr id="7" name="TextBox 6">
            <a:extLst>
              <a:ext uri="{FF2B5EF4-FFF2-40B4-BE49-F238E27FC236}">
                <a16:creationId xmlns:a16="http://schemas.microsoft.com/office/drawing/2014/main" id="{5864D26B-74BD-5619-0CA6-F2204F892511}"/>
              </a:ext>
            </a:extLst>
          </p:cNvPr>
          <p:cNvSpPr txBox="1"/>
          <p:nvPr/>
        </p:nvSpPr>
        <p:spPr>
          <a:xfrm>
            <a:off x="6934577" y="1590409"/>
            <a:ext cx="4419223" cy="461665"/>
          </a:xfrm>
          <a:prstGeom prst="rect">
            <a:avLst/>
          </a:prstGeom>
          <a:noFill/>
        </p:spPr>
        <p:txBody>
          <a:bodyPr wrap="none" rtlCol="0">
            <a:spAutoFit/>
          </a:bodyPr>
          <a:lstStyle/>
          <a:p>
            <a:r>
              <a:rPr lang="en-US" sz="2400" b="1" i="1" dirty="0">
                <a:latin typeface="Myriad Pro" panose="020B0503030403020204"/>
              </a:rPr>
              <a:t>Meet Our Executive Committee</a:t>
            </a:r>
          </a:p>
        </p:txBody>
      </p:sp>
      <p:cxnSp>
        <p:nvCxnSpPr>
          <p:cNvPr id="4" name="Straight Connector 3">
            <a:extLst>
              <a:ext uri="{FF2B5EF4-FFF2-40B4-BE49-F238E27FC236}">
                <a16:creationId xmlns:a16="http://schemas.microsoft.com/office/drawing/2014/main" id="{0A3963D6-4AF0-1C03-6BAB-494AC2709E16}"/>
              </a:ext>
            </a:extLst>
          </p:cNvPr>
          <p:cNvCxnSpPr/>
          <p:nvPr/>
        </p:nvCxnSpPr>
        <p:spPr>
          <a:xfrm>
            <a:off x="6231686" y="1729291"/>
            <a:ext cx="0" cy="4488629"/>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group of people in a circle&#10;&#10;Description automatically generated">
            <a:extLst>
              <a:ext uri="{FF2B5EF4-FFF2-40B4-BE49-F238E27FC236}">
                <a16:creationId xmlns:a16="http://schemas.microsoft.com/office/drawing/2014/main" id="{78901AFE-97EC-1A7F-620F-DC5D4C046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718" y="2069745"/>
            <a:ext cx="8072282" cy="4540659"/>
          </a:xfrm>
          <a:prstGeom prst="rect">
            <a:avLst/>
          </a:prstGeom>
        </p:spPr>
      </p:pic>
    </p:spTree>
    <p:extLst>
      <p:ext uri="{BB962C8B-B14F-4D97-AF65-F5344CB8AC3E}">
        <p14:creationId xmlns:p14="http://schemas.microsoft.com/office/powerpoint/2010/main" val="812773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5925B0-8EC8-8F52-DB08-6043BABA0EA2}"/>
              </a:ext>
            </a:extLst>
          </p:cNvPr>
          <p:cNvSpPr>
            <a:spLocks noGrp="1"/>
          </p:cNvSpPr>
          <p:nvPr>
            <p:ph type="title"/>
          </p:nvPr>
        </p:nvSpPr>
        <p:spPr/>
        <p:txBody>
          <a:bodyPr>
            <a:normAutofit fontScale="90000"/>
          </a:bodyPr>
          <a:lstStyle/>
          <a:p>
            <a:r>
              <a:rPr lang="en-US" dirty="0"/>
              <a:t>Member Testimonials</a:t>
            </a:r>
          </a:p>
        </p:txBody>
      </p:sp>
      <p:sp>
        <p:nvSpPr>
          <p:cNvPr id="5" name="Content Placeholder 1">
            <a:extLst>
              <a:ext uri="{FF2B5EF4-FFF2-40B4-BE49-F238E27FC236}">
                <a16:creationId xmlns:a16="http://schemas.microsoft.com/office/drawing/2014/main" id="{A9FC79B6-55E2-320F-2FC4-D5C4462D5826}"/>
              </a:ext>
            </a:extLst>
          </p:cNvPr>
          <p:cNvSpPr>
            <a:spLocks noGrp="1"/>
          </p:cNvSpPr>
          <p:nvPr>
            <p:ph idx="1"/>
          </p:nvPr>
        </p:nvSpPr>
        <p:spPr>
          <a:xfrm>
            <a:off x="291256" y="1693524"/>
            <a:ext cx="5206597" cy="2548361"/>
          </a:xfrm>
        </p:spPr>
        <p:txBody>
          <a:bodyPr>
            <a:noAutofit/>
          </a:bodyPr>
          <a:lstStyle/>
          <a:p>
            <a:pPr marL="0" marR="0" indent="0" algn="ctr">
              <a:lnSpc>
                <a:spcPct val="107000"/>
              </a:lnSpc>
              <a:spcBef>
                <a:spcPts val="0"/>
              </a:spcBef>
              <a:spcAft>
                <a:spcPts val="800"/>
              </a:spcAft>
              <a:buNone/>
            </a:pPr>
            <a:r>
              <a:rPr lang="en-US" sz="1400" i="1" kern="100" dirty="0">
                <a:effectLst/>
                <a:latin typeface="Myriad Pro" panose="020B0503030403020204"/>
                <a:ea typeface="Calibri" panose="020F0502020204030204" pitchFamily="34" charset="0"/>
                <a:cs typeface="Times New Roman" panose="02020603050405020304" pitchFamily="18" charset="0"/>
              </a:rPr>
              <a:t>“The importance of being a member of the Urban Water Institute cannot be overstated.  We all have different backgrounds, experiences, and a desire to learn the best way to serve our community.  By sharing these experiences with one another and learning the latest water strategies, we develop the professional skills necessary to effectively preserve, protect and manage our most valuable resource…water.” </a:t>
            </a:r>
          </a:p>
          <a:p>
            <a:pPr marL="0" marR="0" indent="0" algn="ctr">
              <a:lnSpc>
                <a:spcPct val="107000"/>
              </a:lnSpc>
              <a:spcBef>
                <a:spcPts val="0"/>
              </a:spcBef>
              <a:spcAft>
                <a:spcPts val="800"/>
              </a:spcAft>
              <a:buNone/>
            </a:pPr>
            <a:r>
              <a:rPr lang="en-US" sz="1400" kern="100" dirty="0">
                <a:effectLst/>
                <a:latin typeface="Myriad Pro" panose="020B0503030403020204"/>
                <a:ea typeface="Calibri" panose="020F0502020204030204" pitchFamily="34" charset="0"/>
                <a:cs typeface="Times New Roman" panose="02020603050405020304" pitchFamily="18" charset="0"/>
              </a:rPr>
              <a:t>– </a:t>
            </a:r>
            <a:r>
              <a:rPr lang="en-US" sz="1400" b="1" kern="100" dirty="0">
                <a:effectLst/>
                <a:latin typeface="Myriad Pro" panose="020B0503030403020204"/>
                <a:ea typeface="Calibri" panose="020F0502020204030204" pitchFamily="34" charset="0"/>
                <a:cs typeface="Times New Roman" panose="02020603050405020304" pitchFamily="18" charset="0"/>
              </a:rPr>
              <a:t>Russ Martin</a:t>
            </a:r>
            <a:r>
              <a:rPr lang="en-US" sz="1400" kern="100" dirty="0">
                <a:effectLst/>
                <a:latin typeface="Myriad Pro" panose="020B0503030403020204"/>
                <a:ea typeface="Calibri" panose="020F0502020204030204" pitchFamily="34" charset="0"/>
                <a:cs typeface="Times New Roman" panose="02020603050405020304" pitchFamily="18" charset="0"/>
              </a:rPr>
              <a:t>, Director, Mission Springs Water District</a:t>
            </a:r>
          </a:p>
        </p:txBody>
      </p:sp>
      <p:sp>
        <p:nvSpPr>
          <p:cNvPr id="6" name="TextBox 5">
            <a:extLst>
              <a:ext uri="{FF2B5EF4-FFF2-40B4-BE49-F238E27FC236}">
                <a16:creationId xmlns:a16="http://schemas.microsoft.com/office/drawing/2014/main" id="{DB0748E0-9506-DBD2-EE88-8009256CBC4E}"/>
              </a:ext>
            </a:extLst>
          </p:cNvPr>
          <p:cNvSpPr txBox="1"/>
          <p:nvPr/>
        </p:nvSpPr>
        <p:spPr>
          <a:xfrm>
            <a:off x="6160510" y="1693525"/>
            <a:ext cx="5429250" cy="3079369"/>
          </a:xfrm>
          <a:prstGeom prst="rect">
            <a:avLst/>
          </a:prstGeom>
          <a:noFill/>
        </p:spPr>
        <p:txBody>
          <a:bodyPr wrap="square" rtlCol="0">
            <a:spAutoFit/>
          </a:bodyPr>
          <a:lstStyle/>
          <a:p>
            <a:pPr algn="ctr">
              <a:lnSpc>
                <a:spcPct val="107000"/>
              </a:lnSpc>
              <a:spcAft>
                <a:spcPts val="800"/>
              </a:spcAft>
            </a:pPr>
            <a:r>
              <a:rPr lang="en-US" sz="1400" i="1" kern="100" dirty="0">
                <a:latin typeface="Myriad Pro" panose="020B0503030403020204"/>
                <a:ea typeface="Calibri" panose="020F0502020204030204" pitchFamily="34" charset="0"/>
                <a:cs typeface="Times New Roman" panose="02020603050405020304" pitchFamily="18" charset="0"/>
              </a:rPr>
              <a:t>“As the CEO of the Friant water authority, representing over </a:t>
            </a:r>
            <a:br>
              <a:rPr lang="en-US" sz="1400" i="1" kern="100" dirty="0">
                <a:latin typeface="Myriad Pro" panose="020B0503030403020204"/>
                <a:ea typeface="Calibri" panose="020F0502020204030204" pitchFamily="34" charset="0"/>
                <a:cs typeface="Times New Roman" panose="02020603050405020304" pitchFamily="18" charset="0"/>
              </a:rPr>
            </a:br>
            <a:r>
              <a:rPr lang="en-US" sz="1400" i="1" kern="100" dirty="0">
                <a:latin typeface="Myriad Pro" panose="020B0503030403020204"/>
                <a:ea typeface="Calibri" panose="020F0502020204030204" pitchFamily="34" charset="0"/>
                <a:cs typeface="Times New Roman" panose="02020603050405020304" pitchFamily="18" charset="0"/>
              </a:rPr>
              <a:t>1,000,000 acres of productive farmland in the San Joaquin valley, I get the opportunity to work with organizations up and down the state, sometimes with similar interests, sometimes not. Working with UWI, the preeminent organization that recognizes the nexus between municipal and ag water reliability, has been crucial to ensure that all of California’s water users, irrespective of their geographic location or purpose, have a common goal.  And that is to strive for sensible water policy that aims to protect consumers and producers alike. We have much work to do, but we’re on our way.” </a:t>
            </a:r>
          </a:p>
          <a:p>
            <a:pPr algn="ctr">
              <a:lnSpc>
                <a:spcPct val="107000"/>
              </a:lnSpc>
              <a:spcAft>
                <a:spcPts val="800"/>
              </a:spcAft>
            </a:pPr>
            <a:r>
              <a:rPr lang="en-US" sz="1400" kern="100" dirty="0">
                <a:latin typeface="Myriad Pro" panose="020B0503030403020204"/>
                <a:ea typeface="Calibri" panose="020F0502020204030204" pitchFamily="34" charset="0"/>
                <a:cs typeface="Times New Roman" panose="02020603050405020304" pitchFamily="18" charset="0"/>
              </a:rPr>
              <a:t>– </a:t>
            </a:r>
            <a:r>
              <a:rPr lang="en-US" sz="1400" b="1" kern="100" dirty="0">
                <a:latin typeface="Myriad Pro" panose="020B0503030403020204"/>
                <a:ea typeface="Calibri" panose="020F0502020204030204" pitchFamily="34" charset="0"/>
                <a:cs typeface="Times New Roman" panose="02020603050405020304" pitchFamily="18" charset="0"/>
              </a:rPr>
              <a:t>Jason Phillips</a:t>
            </a:r>
            <a:r>
              <a:rPr lang="en-US" sz="1400" kern="100" dirty="0">
                <a:latin typeface="Myriad Pro" panose="020B0503030403020204"/>
                <a:ea typeface="Calibri" panose="020F0502020204030204" pitchFamily="34" charset="0"/>
                <a:cs typeface="Times New Roman" panose="02020603050405020304" pitchFamily="18" charset="0"/>
              </a:rPr>
              <a:t>, CEO, Friant Water Authority</a:t>
            </a:r>
          </a:p>
          <a:p>
            <a:pPr algn="ctr"/>
            <a:endParaRPr lang="en-US" sz="1600" dirty="0"/>
          </a:p>
        </p:txBody>
      </p:sp>
      <p:sp>
        <p:nvSpPr>
          <p:cNvPr id="7" name="TextBox 6">
            <a:extLst>
              <a:ext uri="{FF2B5EF4-FFF2-40B4-BE49-F238E27FC236}">
                <a16:creationId xmlns:a16="http://schemas.microsoft.com/office/drawing/2014/main" id="{F7858D13-8582-C5FE-002D-1F8112F78D30}"/>
              </a:ext>
            </a:extLst>
          </p:cNvPr>
          <p:cNvSpPr txBox="1"/>
          <p:nvPr/>
        </p:nvSpPr>
        <p:spPr>
          <a:xfrm>
            <a:off x="291257" y="4241886"/>
            <a:ext cx="5206596" cy="1795748"/>
          </a:xfrm>
          <a:prstGeom prst="rect">
            <a:avLst/>
          </a:prstGeom>
          <a:noFill/>
        </p:spPr>
        <p:txBody>
          <a:bodyPr wrap="square" rtlCol="0">
            <a:spAutoFit/>
          </a:bodyPr>
          <a:lstStyle/>
          <a:p>
            <a:pPr marL="0" marR="0" algn="ctr">
              <a:lnSpc>
                <a:spcPct val="107000"/>
              </a:lnSpc>
              <a:spcBef>
                <a:spcPts val="0"/>
              </a:spcBef>
              <a:spcAft>
                <a:spcPts val="800"/>
              </a:spcAft>
            </a:pPr>
            <a:r>
              <a:rPr lang="en-US" sz="1400" i="1" kern="100" dirty="0">
                <a:latin typeface="Myriad Pro" panose="020B0503030403020204"/>
                <a:ea typeface="Calibri" panose="020F0502020204030204" pitchFamily="34" charset="0"/>
                <a:cs typeface="Times New Roman" panose="02020603050405020304" pitchFamily="18" charset="0"/>
              </a:rPr>
              <a:t>“During my nearly 30 years of involvement, I have seen Urban Water Institute continue to evolve and adapt to our changing water industry. As the challenges and decisions we must make get more complex, Urban Water Institute has delivered timely, insightful and diverse programs to inform and engage water managers and decision makers alike.” </a:t>
            </a:r>
          </a:p>
          <a:p>
            <a:pPr marL="0" marR="0" algn="ctr">
              <a:lnSpc>
                <a:spcPct val="107000"/>
              </a:lnSpc>
              <a:spcBef>
                <a:spcPts val="0"/>
              </a:spcBef>
              <a:spcAft>
                <a:spcPts val="800"/>
              </a:spcAft>
            </a:pPr>
            <a:r>
              <a:rPr lang="en-US" sz="1400" kern="100" dirty="0">
                <a:latin typeface="Myriad Pro" panose="020B0503030403020204"/>
                <a:ea typeface="Calibri" panose="020F0502020204030204" pitchFamily="34" charset="0"/>
                <a:cs typeface="Times New Roman" panose="02020603050405020304" pitchFamily="18" charset="0"/>
              </a:rPr>
              <a:t>– </a:t>
            </a:r>
            <a:r>
              <a:rPr lang="en-US" sz="1400" b="1" kern="100" dirty="0">
                <a:latin typeface="Myriad Pro" panose="020B0503030403020204"/>
                <a:ea typeface="Calibri" panose="020F0502020204030204" pitchFamily="34" charset="0"/>
                <a:cs typeface="Times New Roman" panose="02020603050405020304" pitchFamily="18" charset="0"/>
              </a:rPr>
              <a:t>Matt Stone</a:t>
            </a:r>
            <a:r>
              <a:rPr lang="en-US" sz="1400" kern="100" dirty="0">
                <a:latin typeface="Myriad Pro" panose="020B0503030403020204"/>
                <a:ea typeface="Calibri" panose="020F0502020204030204" pitchFamily="34" charset="0"/>
                <a:cs typeface="Times New Roman" panose="02020603050405020304" pitchFamily="18" charset="0"/>
              </a:rPr>
              <a:t>, Santa Clarita Valley Water Agency</a:t>
            </a:r>
          </a:p>
        </p:txBody>
      </p:sp>
      <p:pic>
        <p:nvPicPr>
          <p:cNvPr id="11" name="Picture 10">
            <a:extLst>
              <a:ext uri="{FF2B5EF4-FFF2-40B4-BE49-F238E27FC236}">
                <a16:creationId xmlns:a16="http://schemas.microsoft.com/office/drawing/2014/main" id="{C140A73A-5AE4-372E-3F94-964C8B81B154}"/>
              </a:ext>
            </a:extLst>
          </p:cNvPr>
          <p:cNvPicPr>
            <a:picLocks noChangeAspect="1"/>
          </p:cNvPicPr>
          <p:nvPr/>
        </p:nvPicPr>
        <p:blipFill>
          <a:blip r:embed="rId3">
            <a:extLst>
              <a:ext uri="{28A0092B-C50C-407E-A947-70E740481C1C}">
                <a14:useLocalDpi xmlns:a14="http://schemas.microsoft.com/office/drawing/2010/main" val="0"/>
              </a:ext>
            </a:extLst>
          </a:blip>
          <a:srcRect l="10904" t="3498" b="13985"/>
          <a:stretch/>
        </p:blipFill>
        <p:spPr>
          <a:xfrm>
            <a:off x="6238875" y="4768777"/>
            <a:ext cx="2730882" cy="1896969"/>
          </a:xfrm>
          <a:prstGeom prst="rect">
            <a:avLst/>
          </a:prstGeom>
        </p:spPr>
      </p:pic>
      <p:pic>
        <p:nvPicPr>
          <p:cNvPr id="2" name="Picture 1">
            <a:extLst>
              <a:ext uri="{FF2B5EF4-FFF2-40B4-BE49-F238E27FC236}">
                <a16:creationId xmlns:a16="http://schemas.microsoft.com/office/drawing/2014/main" id="{1A0EBE40-5364-28B5-8921-BB7186ED3AF8}"/>
              </a:ext>
            </a:extLst>
          </p:cNvPr>
          <p:cNvPicPr>
            <a:picLocks noChangeAspect="1"/>
          </p:cNvPicPr>
          <p:nvPr/>
        </p:nvPicPr>
        <p:blipFill>
          <a:blip r:embed="rId4">
            <a:extLst>
              <a:ext uri="{28A0092B-C50C-407E-A947-70E740481C1C}">
                <a14:useLocalDpi xmlns:a14="http://schemas.microsoft.com/office/drawing/2010/main" val="0"/>
              </a:ext>
            </a:extLst>
          </a:blip>
          <a:srcRect l="4471" t="8590" r="3442" b="8590"/>
          <a:stretch/>
        </p:blipFill>
        <p:spPr>
          <a:xfrm>
            <a:off x="9169860" y="4768777"/>
            <a:ext cx="2803065" cy="1890141"/>
          </a:xfrm>
          <a:prstGeom prst="rect">
            <a:avLst/>
          </a:prstGeom>
        </p:spPr>
      </p:pic>
    </p:spTree>
    <p:extLst>
      <p:ext uri="{BB962C8B-B14F-4D97-AF65-F5344CB8AC3E}">
        <p14:creationId xmlns:p14="http://schemas.microsoft.com/office/powerpoint/2010/main" val="1240348117"/>
      </p:ext>
    </p:extLst>
  </p:cSld>
  <p:clrMapOvr>
    <a:masterClrMapping/>
  </p:clrMapOvr>
</p:sld>
</file>

<file path=ppt/theme/theme1.xml><?xml version="1.0" encoding="utf-8"?>
<a:theme xmlns:a="http://schemas.openxmlformats.org/drawingml/2006/main" name="Office Theme">
  <a:themeElements>
    <a:clrScheme name="UWI Brand Guide">
      <a:dk1>
        <a:sysClr val="windowText" lastClr="000000"/>
      </a:dk1>
      <a:lt1>
        <a:sysClr val="window" lastClr="FFFFFF"/>
      </a:lt1>
      <a:dk2>
        <a:srgbClr val="0E2841"/>
      </a:dk2>
      <a:lt2>
        <a:srgbClr val="E8E8E8"/>
      </a:lt2>
      <a:accent1>
        <a:srgbClr val="2879A2"/>
      </a:accent1>
      <a:accent2>
        <a:srgbClr val="D8D523"/>
      </a:accent2>
      <a:accent3>
        <a:srgbClr val="1F3B6F"/>
      </a:accent3>
      <a:accent4>
        <a:srgbClr val="98D0E7"/>
      </a:accent4>
      <a:accent5>
        <a:srgbClr val="E5A355"/>
      </a:accent5>
      <a:accent6>
        <a:srgbClr val="CCDBDB"/>
      </a:accent6>
      <a:hlink>
        <a:srgbClr val="2879A2"/>
      </a:hlink>
      <a:folHlink>
        <a:srgbClr val="98D0E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8137</TotalTime>
  <Words>1086</Words>
  <Application>Microsoft Office PowerPoint</Application>
  <PresentationFormat>Widescreen</PresentationFormat>
  <Paragraphs>103</Paragraphs>
  <Slides>13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Avenir</vt:lpstr>
      <vt:lpstr>Myriad Pro</vt:lpstr>
      <vt:lpstr>Office Theme</vt:lpstr>
      <vt:lpstr>Urban Water Institute</vt:lpstr>
      <vt:lpstr>Founding Vision &amp; Evolution</vt:lpstr>
      <vt:lpstr>Our Pivotal Role</vt:lpstr>
      <vt:lpstr>Conference Speaker Highlights</vt:lpstr>
      <vt:lpstr>Public Sector Members</vt:lpstr>
      <vt:lpstr>Public Sector Members</vt:lpstr>
      <vt:lpstr>Private Sector Members</vt:lpstr>
      <vt:lpstr>Board of Directors</vt:lpstr>
      <vt:lpstr>Member Testimonials</vt:lpstr>
      <vt:lpstr>Member Testimonials</vt:lpstr>
      <vt:lpstr>Membership Levels</vt:lpstr>
      <vt:lpstr>Membership Benefits</vt:lpstr>
      <vt:lpstr>Contact 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Ouwerkerk</dc:creator>
  <cp:lastModifiedBy>Jessica Ouwerkerk</cp:lastModifiedBy>
  <cp:revision>17</cp:revision>
  <dcterms:created xsi:type="dcterms:W3CDTF">2024-06-19T23:11:07Z</dcterms:created>
  <dcterms:modified xsi:type="dcterms:W3CDTF">2024-10-14T17:34:54Z</dcterms:modified>
</cp:coreProperties>
</file>