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9" r:id="rId2"/>
    <p:sldId id="265" r:id="rId3"/>
    <p:sldId id="277" r:id="rId4"/>
    <p:sldId id="279" r:id="rId5"/>
    <p:sldId id="278" r:id="rId6"/>
    <p:sldId id="276" r:id="rId7"/>
    <p:sldId id="275" r:id="rId8"/>
    <p:sldId id="274" r:id="rId9"/>
    <p:sldId id="281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  <a:srgbClr val="97D8E9"/>
    <a:srgbClr val="F16022"/>
    <a:srgbClr val="FEBF0F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08748-7A50-2F4F-A675-A8D8AF2A9554}" v="13" dt="2024-11-05T01:09:36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/>
    <p:restoredTop sz="94726"/>
  </p:normalViewPr>
  <p:slideViewPr>
    <p:cSldViewPr snapToGrid="0">
      <p:cViewPr varScale="1">
        <p:scale>
          <a:sx n="110" d="100"/>
          <a:sy n="110" d="100"/>
        </p:scale>
        <p:origin x="17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A7492-B365-5BE2-7EFC-7F75F7F4F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4776" y="4846061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 flipV="1">
            <a:off x="-4" y="-1"/>
            <a:ext cx="2640227" cy="6857999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98349" y="1754660"/>
            <a:ext cx="8244008" cy="395105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8350" y="684566"/>
            <a:ext cx="8244007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03F80E-04D3-206D-A580-D3A4E81DAF1C}"/>
              </a:ext>
            </a:extLst>
          </p:cNvPr>
          <p:cNvCxnSpPr>
            <a:cxnSpLocks/>
          </p:cNvCxnSpPr>
          <p:nvPr userDrawn="1"/>
        </p:nvCxnSpPr>
        <p:spPr>
          <a:xfrm>
            <a:off x="3023286" y="1406836"/>
            <a:ext cx="84190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095849-EB06-9532-6BCB-6C56E839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E4F3C1-0B42-FAA2-44F9-C32AD9EA472C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BE3CF6-AF7A-F8EC-1E9B-69CF34054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7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6977449" y="0"/>
            <a:ext cx="5214551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5649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A59EC3-17E0-4C99-CDF5-14265E5612F6}"/>
              </a:ext>
            </a:extLst>
          </p:cNvPr>
          <p:cNvCxnSpPr>
            <a:cxnSpLocks/>
          </p:cNvCxnSpPr>
          <p:nvPr userDrawn="1"/>
        </p:nvCxnSpPr>
        <p:spPr>
          <a:xfrm>
            <a:off x="7562335" y="2100649"/>
            <a:ext cx="4629665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300342-CB38-D79B-1D24-9BEFCEB59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5649" y="2350894"/>
            <a:ext cx="3875856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EAAE02F-4F7C-1F3C-8C7C-3E686136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B35650-30E8-4F69-504B-231E94034CF7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1EB28D-004E-570D-A6BD-A94C35227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8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0" y="0"/>
            <a:ext cx="5214551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3770870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0D5D25-2ED3-5ABA-9F42-4C184977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7" y="2350894"/>
            <a:ext cx="3770870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D11F87-0959-885A-A0A1-0F567FE1FA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756563" y="670376"/>
            <a:ext cx="5685793" cy="511258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5D0A84-98BB-98CD-27CD-48F60CD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D02D51-732E-D187-51E1-A1D700EE9201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0093C-1DAD-EE50-76F3-D12C4305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26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 flipV="1">
            <a:off x="0" y="0"/>
            <a:ext cx="7010400" cy="6858000"/>
          </a:xfrm>
          <a:prstGeom prst="rect">
            <a:avLst/>
          </a:prstGeom>
          <a:gradFill>
            <a:gsLst>
              <a:gs pos="17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46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5536096" cy="143027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0D5D25-2ED3-5ABA-9F42-4C184977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66" y="2350894"/>
            <a:ext cx="5528329" cy="343206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D11F87-0959-885A-A0A1-0F567FE1FA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48600" y="670376"/>
            <a:ext cx="3593756" cy="5112586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5D0A84-98BB-98CD-27CD-48F60CD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796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D02D51-732E-D187-51E1-A1D700EE9201}"/>
              </a:ext>
            </a:extLst>
          </p:cNvPr>
          <p:cNvSpPr txBox="1">
            <a:spLocks/>
          </p:cNvSpPr>
          <p:nvPr userDrawn="1"/>
        </p:nvSpPr>
        <p:spPr>
          <a:xfrm>
            <a:off x="11252968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0093C-1DAD-EE50-76F3-D12C4305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913" y="5705716"/>
            <a:ext cx="1484609" cy="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9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0" y="-1"/>
            <a:ext cx="12204357" cy="3076833"/>
          </a:xfrm>
          <a:prstGeom prst="rect">
            <a:avLst/>
          </a:prstGeom>
          <a:gradFill>
            <a:gsLst>
              <a:gs pos="21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0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429000"/>
            <a:ext cx="10515600" cy="2321870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5"/>
            <a:ext cx="5257800" cy="176390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B2E5C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E5BBA7-71CA-E140-DB09-A7C0DA27E37A}"/>
              </a:ext>
            </a:extLst>
          </p:cNvPr>
          <p:cNvCxnSpPr>
            <a:cxnSpLocks/>
          </p:cNvCxnSpPr>
          <p:nvPr userDrawn="1"/>
        </p:nvCxnSpPr>
        <p:spPr>
          <a:xfrm flipV="1">
            <a:off x="6347244" y="485024"/>
            <a:ext cx="0" cy="2146965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6DB4DD-A8AB-E585-AB72-BE921B50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3961" y="670375"/>
            <a:ext cx="5054381" cy="196161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4227B49-7A11-228F-9968-82B7E4FD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BECFF4-5B26-B77F-F1A6-31B11A16086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B8B62-00C2-B5F2-AAD5-280B36362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06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474270-4917-1FCA-748E-8276ED6CBD95}"/>
              </a:ext>
            </a:extLst>
          </p:cNvPr>
          <p:cNvSpPr/>
          <p:nvPr userDrawn="1"/>
        </p:nvSpPr>
        <p:spPr>
          <a:xfrm flipV="1">
            <a:off x="3855308" y="0"/>
            <a:ext cx="8336692" cy="6858000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6C1412-9532-37E4-314D-004BE048AF37}"/>
              </a:ext>
            </a:extLst>
          </p:cNvPr>
          <p:cNvSpPr txBox="1">
            <a:spLocks/>
          </p:cNvSpPr>
          <p:nvPr userDrawn="1"/>
        </p:nvSpPr>
        <p:spPr>
          <a:xfrm>
            <a:off x="838200" y="619571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09575E-940F-C6DF-0C12-41496769C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8432" y="670376"/>
            <a:ext cx="6905368" cy="70991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7E5F62-D4F9-9657-A80C-B0C540B1D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2" y="1618735"/>
            <a:ext cx="6905368" cy="4134706"/>
          </a:xfrm>
        </p:spPr>
        <p:txBody>
          <a:bodyPr/>
          <a:lstStyle>
            <a:lvl1pPr>
              <a:buClr>
                <a:srgbClr val="FEC00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EC00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EC00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EC00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EC00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4AEC7D-AEEF-3542-7CDE-098DF570159A}"/>
              </a:ext>
            </a:extLst>
          </p:cNvPr>
          <p:cNvCxnSpPr>
            <a:cxnSpLocks/>
          </p:cNvCxnSpPr>
          <p:nvPr userDrawn="1"/>
        </p:nvCxnSpPr>
        <p:spPr>
          <a:xfrm>
            <a:off x="4223951" y="1380289"/>
            <a:ext cx="7366687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A36381-949B-7C4E-BBCC-3E5BEBC6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D4FF2D-7E42-ADF3-D4D5-F906FD3B3A3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472158-B39C-1151-C12E-DEA6A74AA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9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1/28/25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5AC6C-7EC7-5145-80FE-2B1CBC0907CB}" type="datetime1">
              <a:rPr lang="en-US" smtClean="0"/>
              <a:pPr/>
              <a:t>1/28/25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4037FCA2-6EFD-AC06-BD29-D41AF956F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283" b="13749"/>
          <a:stretch/>
        </p:blipFill>
        <p:spPr>
          <a:xfrm>
            <a:off x="0" y="0"/>
            <a:ext cx="12192001" cy="6854944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8703F81-73CF-1FFD-B419-CE2183DD6E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283" b="13749"/>
          <a:stretch/>
        </p:blipFill>
        <p:spPr>
          <a:xfrm>
            <a:off x="-1" y="3056"/>
            <a:ext cx="12192001" cy="6854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FAF893-D3B8-58D1-F5B4-AF9038880B3C}"/>
              </a:ext>
            </a:extLst>
          </p:cNvPr>
          <p:cNvSpPr/>
          <p:nvPr userDrawn="1"/>
        </p:nvSpPr>
        <p:spPr>
          <a:xfrm flipV="1">
            <a:off x="-1" y="0"/>
            <a:ext cx="12192001" cy="6854944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000" y="1567208"/>
            <a:ext cx="74942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1000" y="4230555"/>
            <a:ext cx="7494200" cy="803408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3385751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A3D4F4-68BD-8C1B-AC9C-7B63EE54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ctr"/>
          <a:lstStyle>
            <a:lvl1pPr>
              <a:defRPr b="1" i="0">
                <a:solidFill>
                  <a:srgbClr val="204C90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F694B6-2F51-1781-C312-2932274E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4184" y="6078103"/>
            <a:ext cx="3461773" cy="365125"/>
          </a:xfrm>
        </p:spPr>
        <p:txBody>
          <a:bodyPr anchor="ctr"/>
          <a:lstStyle>
            <a:lvl1pPr algn="r">
              <a:defRPr sz="1000">
                <a:solidFill>
                  <a:srgbClr val="1B2E5C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968C5-236A-15F3-0E1E-B18D8A512A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1882" y="5033963"/>
            <a:ext cx="2367235" cy="1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47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4643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2E248986-3079-8847-BFAC-9AC07298F152}" type="datetime1">
              <a:rPr lang="en-US" smtClean="0"/>
              <a:t>1/28/25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9A55-54CE-D7BB-E481-2BEF88ED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93D6-0EF0-A14A-9126-265C614F6C27}" type="datetime1">
              <a:rPr lang="en-US" smtClean="0"/>
              <a:t>1/28/25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01FD-0A00-0FAB-3A34-E057B9E7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B3E92197-CD4B-B441-864B-5DA04B4D5298}" type="datetime1">
              <a:rPr lang="en-US" smtClean="0"/>
              <a:t>1/28/25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01DC-7CC6-4F45-B2A3-7E71C06D6525}" type="datetime1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74C1-83AA-724F-8DDD-9268FE845052}" type="datetime1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C172-E997-0716-F60F-6076049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6305AC6C-7EC7-5145-80FE-2B1CBC0907CB}" type="datetime1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4922-6C02-2FF5-F2F6-9368B11A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125055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3A62C-9DD0-7D9D-CCF9-44DCFA4CE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3133" y="884233"/>
            <a:ext cx="3265733" cy="18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B423FD-8D1C-DAEA-D07A-52F9D0961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792" b="16105"/>
          <a:stretch/>
        </p:blipFill>
        <p:spPr>
          <a:xfrm>
            <a:off x="-1" y="-12366"/>
            <a:ext cx="12192000" cy="68673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 flipV="1">
            <a:off x="-1" y="-12366"/>
            <a:ext cx="6895071" cy="6867310"/>
          </a:xfrm>
          <a:prstGeom prst="rect">
            <a:avLst/>
          </a:prstGeom>
          <a:gradFill>
            <a:gsLst>
              <a:gs pos="36000">
                <a:srgbClr val="A2C7E3">
                  <a:alpha val="9486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rgbClr val="204C90">
                  <a:alpha val="91858"/>
                </a:srgbClr>
              </a:gs>
              <a:gs pos="62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1B2E5C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8E87EE-816B-E31E-462A-C29A2468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428" y="6084501"/>
            <a:ext cx="467496" cy="365125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C4683-0B59-1D28-F675-72417B41C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8938" y="5461565"/>
            <a:ext cx="1808436" cy="10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038D57-4822-6BCF-7EEF-F40407B0EA38}"/>
              </a:ext>
            </a:extLst>
          </p:cNvPr>
          <p:cNvSpPr/>
          <p:nvPr userDrawn="1"/>
        </p:nvSpPr>
        <p:spPr>
          <a:xfrm flipV="1">
            <a:off x="-1" y="0"/>
            <a:ext cx="6895071" cy="6857998"/>
          </a:xfrm>
          <a:prstGeom prst="rect">
            <a:avLst/>
          </a:prstGeom>
          <a:gradFill>
            <a:gsLst>
              <a:gs pos="28000">
                <a:srgbClr val="A2C7E3">
                  <a:alpha val="95144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F845-D5E0-C5CA-72FB-609534093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938" y="1567208"/>
            <a:ext cx="5092878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86D8C-B75F-87DA-0BFB-4CF5E80EDF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8938" y="4230554"/>
            <a:ext cx="5092878" cy="129143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3D3D6-DEA8-BF05-4F6C-15FE4884B471}"/>
              </a:ext>
            </a:extLst>
          </p:cNvPr>
          <p:cNvCxnSpPr/>
          <p:nvPr userDrawn="1"/>
        </p:nvCxnSpPr>
        <p:spPr>
          <a:xfrm>
            <a:off x="543689" y="4066021"/>
            <a:ext cx="7733271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CF1873-6922-4A31-7757-D1F85AB4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67B55-290F-A9F3-23B9-A64B92C0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AA436E-0D5E-5837-44A3-FF1E0F103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7296EC-2707-C8D2-EAB4-B2CC0073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038591-E682-0BB5-F160-0A58C7DC2B8F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5A648C-DF72-2A18-786E-CAE586B6A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5025B-8588-0AB1-A167-FD559DD9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89DEA9-E190-7E58-F30E-46A3B8EF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81D5FB-0636-EE08-98CA-6A577CB6B17D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2A62B-146C-DBD8-89D3-04E02A793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54F4-178B-DF2D-AB06-5BE6E7537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AB03F-8ED5-5D7E-E6FD-6CA0BFC57D68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B42933-C7BD-B666-6311-DD62155CADE2}"/>
              </a:ext>
            </a:extLst>
          </p:cNvPr>
          <p:cNvCxnSpPr>
            <a:cxnSpLocks/>
          </p:cNvCxnSpPr>
          <p:nvPr userDrawn="1"/>
        </p:nvCxnSpPr>
        <p:spPr>
          <a:xfrm>
            <a:off x="642551" y="1406836"/>
            <a:ext cx="10799806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1B1415-EC45-4932-E61D-D0A546C5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783447-78D3-23DB-9318-D64AA102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C53C8-8B0D-6943-2319-FC29B830A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8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8206-94BC-6736-1846-2346FBCDB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8929C-EBA5-AC13-E4E6-7BD423D56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196BCC-145B-EB8B-F2E6-101C9CCD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1399" y="6211199"/>
            <a:ext cx="3385751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0665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02814-E549-7C1D-9786-824D65F6ADC6}"/>
              </a:ext>
            </a:extLst>
          </p:cNvPr>
          <p:cNvSpPr txBox="1">
            <a:spLocks/>
          </p:cNvSpPr>
          <p:nvPr userDrawn="1"/>
        </p:nvSpPr>
        <p:spPr>
          <a:xfrm>
            <a:off x="10338571" y="6206222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159311-39D2-AC44-A9FF-DD4C7681D140}" type="slidenum">
              <a:rPr lang="en-US" b="1" smtClean="0">
                <a:solidFill>
                  <a:srgbClr val="1B2E5C"/>
                </a:solidFill>
              </a:rPr>
              <a:pPr/>
              <a:t>‹#›</a:t>
            </a:fld>
            <a:endParaRPr lang="en-US" b="1" dirty="0">
              <a:solidFill>
                <a:srgbClr val="1B2E5C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A038F7-A184-42E4-B99F-AAC5C101F769}"/>
              </a:ext>
            </a:extLst>
          </p:cNvPr>
          <p:cNvSpPr/>
          <p:nvPr userDrawn="1"/>
        </p:nvSpPr>
        <p:spPr>
          <a:xfrm>
            <a:off x="11899557" y="0"/>
            <a:ext cx="304800" cy="6870358"/>
          </a:xfrm>
          <a:prstGeom prst="rect">
            <a:avLst/>
          </a:prstGeom>
          <a:gradFill>
            <a:gsLst>
              <a:gs pos="28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0000">
                <a:srgbClr val="204C90">
                  <a:alpha val="91858"/>
                </a:srgbClr>
              </a:gs>
              <a:gs pos="58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2D0B27-8615-550D-7CC2-D3D13C8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376"/>
            <a:ext cx="10515600" cy="70991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1A6A7B-DCBA-A1F3-A9F6-A74DD67A7F29}"/>
              </a:ext>
            </a:extLst>
          </p:cNvPr>
          <p:cNvCxnSpPr>
            <a:cxnSpLocks/>
          </p:cNvCxnSpPr>
          <p:nvPr userDrawn="1"/>
        </p:nvCxnSpPr>
        <p:spPr>
          <a:xfrm>
            <a:off x="663136" y="1380289"/>
            <a:ext cx="1069066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E3BF9F1-5129-A513-46F6-DD35B5ED5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8475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C010B-BF79-D531-E560-021F231D7B4E}"/>
              </a:ext>
            </a:extLst>
          </p:cNvPr>
          <p:cNvSpPr/>
          <p:nvPr userDrawn="1"/>
        </p:nvSpPr>
        <p:spPr>
          <a:xfrm flipH="1">
            <a:off x="9551770" y="0"/>
            <a:ext cx="2640227" cy="6857999"/>
          </a:xfrm>
          <a:prstGeom prst="rect">
            <a:avLst/>
          </a:prstGeom>
          <a:gradFill>
            <a:gsLst>
              <a:gs pos="15000">
                <a:srgbClr val="A2C7E3">
                  <a:alpha val="4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0000">
                <a:srgbClr val="204C90">
                  <a:alpha val="91858"/>
                </a:srgbClr>
              </a:gs>
              <a:gs pos="41000">
                <a:srgbClr val="0665AF">
                  <a:alpha val="81043"/>
                </a:srgbClr>
              </a:gs>
              <a:gs pos="100000">
                <a:srgbClr val="1B2E5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D667E-09FA-5FC8-6E34-B4FE01D0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33292" y="766118"/>
            <a:ext cx="3744091" cy="49996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3FE7EF-C424-3E4D-5094-D7AC7521EA53}"/>
              </a:ext>
            </a:extLst>
          </p:cNvPr>
          <p:cNvSpPr txBox="1">
            <a:spLocks/>
          </p:cNvSpPr>
          <p:nvPr userDrawn="1"/>
        </p:nvSpPr>
        <p:spPr>
          <a:xfrm>
            <a:off x="453081" y="6309026"/>
            <a:ext cx="385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rgbClr val="0665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1B2E5C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16EFE-5FFA-0A95-F414-783B7F76B0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1754659"/>
            <a:ext cx="5723231" cy="4374291"/>
          </a:xfrm>
        </p:spPr>
        <p:txBody>
          <a:bodyPr/>
          <a:lstStyle>
            <a:lvl1pPr>
              <a:buClr>
                <a:srgbClr val="0665AF"/>
              </a:buClr>
              <a:defRPr/>
            </a:lvl1pPr>
            <a:lvl2pPr>
              <a:buClr>
                <a:srgbClr val="0665AF"/>
              </a:buClr>
              <a:defRPr/>
            </a:lvl2pPr>
            <a:lvl3pPr>
              <a:buClr>
                <a:srgbClr val="0665AF"/>
              </a:buClr>
              <a:defRPr/>
            </a:lvl3pPr>
            <a:lvl4pPr>
              <a:buClr>
                <a:srgbClr val="0665AF"/>
              </a:buClr>
              <a:defRPr/>
            </a:lvl4pPr>
            <a:lvl5pPr>
              <a:buClr>
                <a:srgbClr val="0665A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293A2D-1E11-D9C2-9302-69DE2CE3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4566"/>
            <a:ext cx="5723231" cy="709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44A688-A284-64D5-3038-C270B7D9A97E}"/>
              </a:ext>
            </a:extLst>
          </p:cNvPr>
          <p:cNvCxnSpPr>
            <a:cxnSpLocks/>
          </p:cNvCxnSpPr>
          <p:nvPr userDrawn="1"/>
        </p:nvCxnSpPr>
        <p:spPr>
          <a:xfrm>
            <a:off x="617838" y="1406836"/>
            <a:ext cx="6215454" cy="0"/>
          </a:xfrm>
          <a:prstGeom prst="line">
            <a:avLst/>
          </a:prstGeom>
          <a:ln>
            <a:gradFill>
              <a:gsLst>
                <a:gs pos="21000">
                  <a:srgbClr val="FEC00F"/>
                </a:gs>
                <a:gs pos="100000">
                  <a:srgbClr val="F1612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AE97973-1A03-4FA4-1BDB-17628904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700" y="6200689"/>
            <a:ext cx="331161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A1ADE4-5944-183E-D440-53D00FD2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9727" y="6195712"/>
            <a:ext cx="385119" cy="365125"/>
          </a:xfrm>
          <a:prstGeom prst="rect">
            <a:avLst/>
          </a:prstGeom>
        </p:spPr>
        <p:txBody>
          <a:bodyPr anchor="ctr"/>
          <a:lstStyle>
            <a:lvl1pPr algn="l">
              <a:defRPr sz="1000">
                <a:solidFill>
                  <a:srgbClr val="1B2E5C"/>
                </a:solidFill>
              </a:defRPr>
            </a:lvl1pPr>
          </a:lstStyle>
          <a:p>
            <a:fld id="{E6159311-39D2-AC44-A9FF-DD4C7681D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E1C36-B18E-C28C-C61D-C1D9514F8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541" y="6044099"/>
            <a:ext cx="913738" cy="5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7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CE6FC62D-82D1-F943-B2A0-0CD620E791E5}" type="datetime1">
              <a:rPr lang="en-US" smtClean="0"/>
              <a:t>1/28/25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52" r:id="rId16"/>
    <p:sldLayoutId id="2147483658" r:id="rId17"/>
    <p:sldLayoutId id="2147483661" r:id="rId18"/>
    <p:sldLayoutId id="2147483660" r:id="rId19"/>
    <p:sldLayoutId id="2147483656" r:id="rId20"/>
    <p:sldLayoutId id="2147483650" r:id="rId21"/>
    <p:sldLayoutId id="2147483651" r:id="rId22"/>
    <p:sldLayoutId id="2147483653" r:id="rId23"/>
    <p:sldLayoutId id="2147483654" r:id="rId24"/>
    <p:sldLayoutId id="2147483657" r:id="rId25"/>
    <p:sldLayoutId id="2147483659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Board of Directors Meeting </a:t>
            </a:r>
            <a:br>
              <a:rPr lang="en-US" dirty="0"/>
            </a:br>
            <a:r>
              <a:rPr lang="en-US" sz="2000" dirty="0"/>
              <a:t>January 28, 2025</a:t>
            </a:r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C9FAC-C55C-0D53-EC9C-0A8EA459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684-D7E5-2B88-B100-C0B1E0F2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0212A-7655-8CF8-57B0-72DAF326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B5EAD-B756-E6CB-3119-25944E1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1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Commissioning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25BF-4F99-697C-E269-24B42408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10622" y="6200689"/>
            <a:ext cx="3094075" cy="365125"/>
          </a:xfrm>
        </p:spPr>
        <p:txBody>
          <a:bodyPr/>
          <a:lstStyle/>
          <a:p>
            <a:pPr algn="r"/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488" y="6195712"/>
            <a:ext cx="329184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8784" y="1825625"/>
            <a:ext cx="4692079" cy="4351338"/>
          </a:xfrm>
        </p:spPr>
        <p:txBody>
          <a:bodyPr/>
          <a:lstStyle/>
          <a:p>
            <a:r>
              <a:rPr lang="en-US" dirty="0"/>
              <a:t>Pump Station to Tank Flow</a:t>
            </a:r>
          </a:p>
          <a:p>
            <a:r>
              <a:rPr lang="en-US" dirty="0"/>
              <a:t>Power Startup</a:t>
            </a:r>
          </a:p>
          <a:p>
            <a:r>
              <a:rPr lang="en-US" dirty="0"/>
              <a:t>Station Testing: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Pumps</a:t>
            </a:r>
          </a:p>
          <a:p>
            <a:pPr lvl="1"/>
            <a:r>
              <a:rPr lang="en-US" dirty="0"/>
              <a:t>Electrical</a:t>
            </a:r>
          </a:p>
          <a:p>
            <a:pPr lvl="1"/>
            <a:r>
              <a:rPr lang="en-US" dirty="0"/>
              <a:t>SCADA</a:t>
            </a:r>
          </a:p>
          <a:p>
            <a:pPr lvl="1"/>
            <a:r>
              <a:rPr lang="en-US" dirty="0"/>
              <a:t>Communications</a:t>
            </a:r>
          </a:p>
          <a:p>
            <a:pPr lvl="1"/>
            <a:r>
              <a:rPr lang="en-US" dirty="0"/>
              <a:t>Generator testing</a:t>
            </a:r>
          </a:p>
          <a:p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4EADF94-F24A-0B79-4781-B6A7E83898C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1" b="101"/>
          <a:stretch/>
        </p:blipFill>
        <p:spPr>
          <a:xfrm>
            <a:off x="5841810" y="1825625"/>
            <a:ext cx="5630862" cy="4351337"/>
          </a:xfrm>
        </p:spPr>
      </p:pic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B0D7-49AD-828C-F964-E863E1317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B6B9-BDF7-893A-E6CA-C9E1475A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Commissioning (West Lilac)</a:t>
            </a:r>
          </a:p>
        </p:txBody>
      </p:sp>
      <p:pic>
        <p:nvPicPr>
          <p:cNvPr id="9" name="Content Placeholder 8" descr="A picture containing indoor, wall, white&#10;&#10;Description automatically generated">
            <a:extLst>
              <a:ext uri="{FF2B5EF4-FFF2-40B4-BE49-F238E27FC236}">
                <a16:creationId xmlns:a16="http://schemas.microsoft.com/office/drawing/2014/main" id="{76140140-456E-F7C2-7F9B-D8CB8A583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533122" y="2314096"/>
            <a:ext cx="4199010" cy="3149257"/>
          </a:xfr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90353DE3-7D8E-A006-C24D-539737A09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0346" y="1789219"/>
            <a:ext cx="5598680" cy="41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36E3-C028-B5F2-C30C-B325E5D1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6649-3958-29EE-3588-216FFAD7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 Stations Commissioning (</a:t>
            </a:r>
            <a:r>
              <a:rPr lang="en-US" dirty="0" err="1"/>
              <a:t>Dentro</a:t>
            </a:r>
            <a:r>
              <a:rPr lang="en-US" dirty="0"/>
              <a:t> De Lomas)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A3931C-61EE-3A1E-982F-29E6366BC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143" b="6381"/>
          <a:stretch/>
        </p:blipFill>
        <p:spPr>
          <a:xfrm>
            <a:off x="1543564" y="1760379"/>
            <a:ext cx="8258804" cy="442724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A09BC-A0F0-0AF4-F0C9-CD373BFF37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6356350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5FA9-A09C-279B-6421-7E3DBB667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2FF2-B625-2897-DD6A-9F9C8E31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 Stations Commissioning (Rancho Amigos)</a:t>
            </a:r>
          </a:p>
        </p:txBody>
      </p:sp>
      <p:pic>
        <p:nvPicPr>
          <p:cNvPr id="15" name="Content Placeholder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28C793BF-791D-8B39-9F2E-3264C31FC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23750"/>
            <a:ext cx="5146915" cy="386018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3B30-0A1D-8E49-DECD-DFBB972C90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6356350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A7227F-2A11-AC84-DEF5-D3278502A8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174" y="1723750"/>
            <a:ext cx="5146915" cy="38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E8A9-60F2-D67C-A09B-90188B331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C298-833B-DDC3-8E5D-A15DE1C3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Capacity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95BB-5B0C-6F64-760E-813B9D95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2456" cy="4351338"/>
          </a:xfrm>
        </p:spPr>
        <p:txBody>
          <a:bodyPr/>
          <a:lstStyle/>
          <a:p>
            <a:r>
              <a:rPr lang="en-US" sz="2400" dirty="0"/>
              <a:t>Pump Station Designed flow Specifications were met at each station with only 2 out of 3 Pumps.</a:t>
            </a:r>
          </a:p>
          <a:p>
            <a:r>
              <a:rPr lang="en-US" sz="2400" dirty="0"/>
              <a:t>Suction/Discharge Pressure.</a:t>
            </a:r>
          </a:p>
          <a:p>
            <a:r>
              <a:rPr lang="en-US" sz="2400" dirty="0"/>
              <a:t>No main breaks due to station operation testing.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98BE5-2E32-EC3A-7951-8515D03C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306D4-5E58-B864-277D-53E46AFB74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6356350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48824D8-7920-25D8-93D7-5CC5843B486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1" b="101"/>
          <a:stretch/>
        </p:blipFill>
        <p:spPr>
          <a:xfrm>
            <a:off x="6010656" y="1585278"/>
            <a:ext cx="5349029" cy="4133547"/>
          </a:xfrm>
        </p:spPr>
      </p:pic>
    </p:spTree>
    <p:extLst>
      <p:ext uri="{BB962C8B-B14F-4D97-AF65-F5344CB8AC3E}">
        <p14:creationId xmlns:p14="http://schemas.microsoft.com/office/powerpoint/2010/main" val="3050210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47EDF-C1FD-16C0-CE9A-F115CE20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91AE-B146-B225-0DF9-98F3D2A61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E93D-389E-2F92-7EA4-A9FD6E7D8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492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By manipulating the system valving, we were able to pump to the Gopher Tank via </a:t>
            </a:r>
            <a:r>
              <a:rPr lang="en-US" sz="2400" dirty="0" err="1"/>
              <a:t>Dentro</a:t>
            </a:r>
            <a:r>
              <a:rPr lang="en-US" sz="2400" dirty="0"/>
              <a:t> De Lomas PS.</a:t>
            </a:r>
          </a:p>
          <a:p>
            <a:r>
              <a:rPr lang="en-US" sz="2400" dirty="0"/>
              <a:t>The benefit of this is we can move water into our most southern tank.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EBC77-78FC-90B0-C3D3-D2730067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4CC55-DA43-DF6A-8ECD-D044575E649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 dirty="0"/>
              <a:t>January 28,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213B8-5C3A-607F-0E01-DA14CFCE89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6356350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Placeholder 8" descr="Map&#10;&#10;Description automatically generated">
            <a:extLst>
              <a:ext uri="{FF2B5EF4-FFF2-40B4-BE49-F238E27FC236}">
                <a16:creationId xmlns:a16="http://schemas.microsoft.com/office/drawing/2014/main" id="{B7EAA94A-4E4A-8BD3-3155-90964BC9699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7733" b="7733"/>
          <a:stretch>
            <a:fillRect/>
          </a:stretch>
        </p:blipFill>
        <p:spPr>
          <a:xfrm>
            <a:off x="6096000" y="1729359"/>
            <a:ext cx="5348023" cy="4132770"/>
          </a:xfrm>
        </p:spPr>
      </p:pic>
    </p:spTree>
    <p:extLst>
      <p:ext uri="{BB962C8B-B14F-4D97-AF65-F5344CB8AC3E}">
        <p14:creationId xmlns:p14="http://schemas.microsoft.com/office/powerpoint/2010/main" val="64538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8FB93-6641-6C53-6849-70DD33A76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E9BD-7241-FF20-82CA-9E7F29F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Online &amp; Operational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2E738-C8BC-9903-6833-D3FC1EC40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0631"/>
          </a:xfrm>
        </p:spPr>
        <p:txBody>
          <a:bodyPr>
            <a:normAutofit/>
          </a:bodyPr>
          <a:lstStyle/>
          <a:p>
            <a:r>
              <a:rPr lang="en-US" sz="2400" dirty="0"/>
              <a:t>The system was online one week before the deadline.</a:t>
            </a:r>
          </a:p>
          <a:p>
            <a:r>
              <a:rPr lang="en-US" sz="2400" dirty="0"/>
              <a:t>The implementation of the new pump stations introduced unique challenges, each of which we successfully resolved.</a:t>
            </a:r>
          </a:p>
          <a:p>
            <a:r>
              <a:rPr lang="en-US" sz="2400" dirty="0"/>
              <a:t>System operators are currently running the stations learning and developing ideal pumping strategies.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F0B5-6FEE-407C-8D1F-AC5CC59C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91A06-C324-8449-A01D-DAAAEF58E9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6356350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5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0CEA83-C8C4-D107-E619-AD737311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488" y="390144"/>
            <a:ext cx="11022923" cy="6200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D185F-3951-DA7E-AF34-EA8355B6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51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214</Words>
  <Application>Microsoft Macintosh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RM Connect</vt:lpstr>
      <vt:lpstr>Office Theme</vt:lpstr>
      <vt:lpstr>Pump Station Commissioning Progress Update</vt:lpstr>
      <vt:lpstr>Pump Stations Commissioning</vt:lpstr>
      <vt:lpstr>Pump Stations Commissioning (West Lilac)</vt:lpstr>
      <vt:lpstr>Pump Stations Commissioning (Dentro De Lomas)</vt:lpstr>
      <vt:lpstr>Pump Stations Commissioning (Rancho Amigos)</vt:lpstr>
      <vt:lpstr>Pump Stations Capacity Testing</vt:lpstr>
      <vt:lpstr>Operational Bonus</vt:lpstr>
      <vt:lpstr>System Online &amp; Operational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Amanda Weber</cp:lastModifiedBy>
  <cp:revision>25</cp:revision>
  <dcterms:created xsi:type="dcterms:W3CDTF">2023-11-21T00:51:32Z</dcterms:created>
  <dcterms:modified xsi:type="dcterms:W3CDTF">2025-01-28T19:44:59Z</dcterms:modified>
</cp:coreProperties>
</file>