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29"/>
  </p:notesMasterIdLst>
  <p:sldIdLst>
    <p:sldId id="259" r:id="rId2"/>
    <p:sldId id="330" r:id="rId3"/>
    <p:sldId id="343" r:id="rId4"/>
    <p:sldId id="338" r:id="rId5"/>
    <p:sldId id="314" r:id="rId6"/>
    <p:sldId id="318" r:id="rId7"/>
    <p:sldId id="320" r:id="rId8"/>
    <p:sldId id="354" r:id="rId9"/>
    <p:sldId id="357" r:id="rId10"/>
    <p:sldId id="278" r:id="rId11"/>
    <p:sldId id="348" r:id="rId12"/>
    <p:sldId id="349" r:id="rId13"/>
    <p:sldId id="351" r:id="rId14"/>
    <p:sldId id="352" r:id="rId15"/>
    <p:sldId id="350" r:id="rId16"/>
    <p:sldId id="353" r:id="rId17"/>
    <p:sldId id="342" r:id="rId18"/>
    <p:sldId id="358" r:id="rId19"/>
    <p:sldId id="355" r:id="rId20"/>
    <p:sldId id="279" r:id="rId21"/>
    <p:sldId id="280" r:id="rId22"/>
    <p:sldId id="281" r:id="rId23"/>
    <p:sldId id="270" r:id="rId24"/>
    <p:sldId id="344" r:id="rId25"/>
    <p:sldId id="346" r:id="rId26"/>
    <p:sldId id="356" r:id="rId27"/>
    <p:sldId id="26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293E03-0A5E-1EDC-7BA2-0E04136DD7A9}" name="Karleen Harp" initials="KH" userId="S::kharp@rainbowmwd.com::c37dbe31-4bdf-4b68-87b4-d2ec2d2120bb" providerId="AD"/>
  <p188:author id="{B74F024C-8B97-8C13-69F7-CC74AB18EC1B}" name="Jake Wiley" initials="JW" userId="S::jwiley@rainbowmwd.ca.gov::971435c7-3599-4c5f-9e6c-716cf03833c8" providerId="AD"/>
  <p188:author id="{FC383DAE-81F1-F27D-0E69-9B56824BEA7C}" name="Amanda Weber" initials="AW" userId="S::aweber@rainbowmwd.com::b0eca780-b977-4a41-a8f9-2109549d5f8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B2E5C"/>
    <a:srgbClr val="204C90"/>
    <a:srgbClr val="97D8E9"/>
    <a:srgbClr val="0966AF"/>
    <a:srgbClr val="8FC740"/>
    <a:srgbClr val="F16022"/>
    <a:srgbClr val="FEBF0F"/>
    <a:srgbClr val="25D491"/>
    <a:srgbClr val="C1F4B3"/>
    <a:srgbClr val="5B93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BEE097-9105-E046-9BD6-29DD92E3E14E}" v="208" dt="2024-11-19T00:48:01.229"/>
    <p1510:client id="{9CE23353-86BD-DB45-AFD6-A8B6E82AE0AE}" v="2095" dt="2024-11-19T16:24:27.9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30"/>
    <p:restoredTop sz="85283"/>
  </p:normalViewPr>
  <p:slideViewPr>
    <p:cSldViewPr snapToGrid="0">
      <p:cViewPr varScale="1">
        <p:scale>
          <a:sx n="103" d="100"/>
          <a:sy n="103" d="100"/>
        </p:scale>
        <p:origin x="192" y="6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Minutes</c:v>
                </c:pt>
              </c:strCache>
            </c:strRef>
          </c:tx>
          <c:spPr>
            <a:gradFill>
              <a:gsLst>
                <a:gs pos="92000">
                  <a:srgbClr val="FEBF0F"/>
                </a:gs>
                <a:gs pos="9000">
                  <a:srgbClr val="F16022"/>
                </a:gs>
              </a:gsLst>
              <a:lin ang="2700000" scaled="0"/>
            </a:gradFill>
            <a:ln>
              <a:noFill/>
            </a:ln>
            <a:effectLst/>
          </c:spPr>
          <c:invertIfNegative val="0"/>
          <c:dLbls>
            <c:dLbl>
              <c:idx val="0"/>
              <c:layout>
                <c:manualLayout>
                  <c:x val="0"/>
                  <c:y val="-2.34374985582247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E4E-DA44-A744-2CD7B9DC004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1602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rgbClr val="0070C0"/>
                </a:solidFill>
                <a:prstDash val="sysDot"/>
              </a:ln>
              <a:effectLst/>
            </c:spPr>
            <c:trendlineType val="log"/>
            <c:dispRSqr val="0"/>
            <c:dispEq val="0"/>
          </c:trendline>
          <c:cat>
            <c:strRef>
              <c:f>Sheet1!$A$2:$A$4</c:f>
              <c:strCache>
                <c:ptCount val="3"/>
                <c:pt idx="0">
                  <c:v>AUGUST</c:v>
                </c:pt>
                <c:pt idx="1">
                  <c:v>SEPTEMBER</c:v>
                </c:pt>
                <c:pt idx="2">
                  <c:v>OCTOBER</c:v>
                </c:pt>
              </c:strCache>
            </c:strRef>
          </c:cat>
          <c:val>
            <c:numRef>
              <c:f>Sheet1!$B$2:$B$4</c:f>
              <c:numCache>
                <c:formatCode>General</c:formatCode>
                <c:ptCount val="3"/>
                <c:pt idx="0">
                  <c:v>0.42</c:v>
                </c:pt>
                <c:pt idx="1">
                  <c:v>0.54</c:v>
                </c:pt>
                <c:pt idx="2">
                  <c:v>0.46</c:v>
                </c:pt>
              </c:numCache>
            </c:numRef>
          </c:val>
          <c:extLst>
            <c:ext xmlns:c16="http://schemas.microsoft.com/office/drawing/2014/chart" uri="{C3380CC4-5D6E-409C-BE32-E72D297353CC}">
              <c16:uniqueId val="{00000002-8E4E-DA44-A744-2CD7B9DC0044}"/>
            </c:ext>
          </c:extLst>
        </c:ser>
        <c:dLbls>
          <c:showLegendKey val="0"/>
          <c:showVal val="0"/>
          <c:showCatName val="0"/>
          <c:showSerName val="0"/>
          <c:showPercent val="0"/>
          <c:showBubbleSize val="0"/>
        </c:dLbls>
        <c:gapWidth val="219"/>
        <c:overlap val="-27"/>
        <c:axId val="1150901744"/>
        <c:axId val="1312438400"/>
      </c:barChart>
      <c:catAx>
        <c:axId val="1150901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1B2E5C"/>
                </a:solidFill>
                <a:latin typeface="+mn-lt"/>
                <a:ea typeface="+mn-ea"/>
                <a:cs typeface="+mn-cs"/>
              </a:defRPr>
            </a:pPr>
            <a:endParaRPr lang="en-US"/>
          </a:p>
        </c:txPr>
        <c:crossAx val="1312438400"/>
        <c:crosses val="autoZero"/>
        <c:auto val="1"/>
        <c:lblAlgn val="ctr"/>
        <c:lblOffset val="100"/>
        <c:noMultiLvlLbl val="0"/>
      </c:catAx>
      <c:valAx>
        <c:axId val="13124384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1B2E5C"/>
                </a:solidFill>
                <a:latin typeface="+mn-lt"/>
                <a:ea typeface="+mn-ea"/>
                <a:cs typeface="+mn-cs"/>
              </a:defRPr>
            </a:pPr>
            <a:endParaRPr lang="en-US"/>
          </a:p>
        </c:txPr>
        <c:crossAx val="1150901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1B2E5C"/>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2023</c:v>
                </c:pt>
              </c:strCache>
            </c:strRef>
          </c:tx>
          <c:spPr>
            <a:solidFill>
              <a:srgbClr val="0966A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1B2E5C"/>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Sheet1!$A$2:$A$4</c:f>
              <c:strCache>
                <c:ptCount val="3"/>
                <c:pt idx="0">
                  <c:v>AUGUST</c:v>
                </c:pt>
                <c:pt idx="1">
                  <c:v>SEPTEMBER</c:v>
                </c:pt>
                <c:pt idx="2">
                  <c:v>OCTOBER</c:v>
                </c:pt>
              </c:strCache>
            </c:strRef>
          </c:cat>
          <c:val>
            <c:numRef>
              <c:f>Sheet1!$B$2:$B$4</c:f>
              <c:numCache>
                <c:formatCode>General</c:formatCode>
                <c:ptCount val="3"/>
                <c:pt idx="0">
                  <c:v>0.51</c:v>
                </c:pt>
                <c:pt idx="1">
                  <c:v>0.46</c:v>
                </c:pt>
                <c:pt idx="2">
                  <c:v>0.45</c:v>
                </c:pt>
              </c:numCache>
            </c:numRef>
          </c:val>
          <c:extLst>
            <c:ext xmlns:c16="http://schemas.microsoft.com/office/drawing/2014/chart" uri="{C3380CC4-5D6E-409C-BE32-E72D297353CC}">
              <c16:uniqueId val="{00000001-DA60-4B41-92AA-570DCFB493D3}"/>
            </c:ext>
          </c:extLst>
        </c:ser>
        <c:ser>
          <c:idx val="1"/>
          <c:order val="1"/>
          <c:tx>
            <c:strRef>
              <c:f>Sheet1!$C$1</c:f>
              <c:strCache>
                <c:ptCount val="1"/>
                <c:pt idx="0">
                  <c:v>2024</c:v>
                </c:pt>
              </c:strCache>
            </c:strRef>
          </c:tx>
          <c:spPr>
            <a:gradFill>
              <a:gsLst>
                <a:gs pos="92000">
                  <a:srgbClr val="FEBF0F"/>
                </a:gs>
                <a:gs pos="9000">
                  <a:srgbClr val="F16022"/>
                </a:gs>
              </a:gsLst>
              <a:lin ang="27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1602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dispRSqr val="0"/>
            <c:dispEq val="0"/>
          </c:trendline>
          <c:cat>
            <c:strRef>
              <c:f>Sheet1!$A$2:$A$4</c:f>
              <c:strCache>
                <c:ptCount val="3"/>
                <c:pt idx="0">
                  <c:v>AUGUST</c:v>
                </c:pt>
                <c:pt idx="1">
                  <c:v>SEPTEMBER</c:v>
                </c:pt>
                <c:pt idx="2">
                  <c:v>OCTOBER</c:v>
                </c:pt>
              </c:strCache>
            </c:strRef>
          </c:cat>
          <c:val>
            <c:numRef>
              <c:f>Sheet1!$C$2:$C$4</c:f>
              <c:numCache>
                <c:formatCode>General</c:formatCode>
                <c:ptCount val="3"/>
                <c:pt idx="0">
                  <c:v>0.42</c:v>
                </c:pt>
                <c:pt idx="1">
                  <c:v>0.54</c:v>
                </c:pt>
                <c:pt idx="2">
                  <c:v>0.46</c:v>
                </c:pt>
              </c:numCache>
            </c:numRef>
          </c:val>
          <c:extLst>
            <c:ext xmlns:c16="http://schemas.microsoft.com/office/drawing/2014/chart" uri="{C3380CC4-5D6E-409C-BE32-E72D297353CC}">
              <c16:uniqueId val="{00000003-DA60-4B41-92AA-570DCFB493D3}"/>
            </c:ext>
          </c:extLst>
        </c:ser>
        <c:dLbls>
          <c:showLegendKey val="0"/>
          <c:showVal val="0"/>
          <c:showCatName val="0"/>
          <c:showSerName val="0"/>
          <c:showPercent val="0"/>
          <c:showBubbleSize val="0"/>
        </c:dLbls>
        <c:gapWidth val="219"/>
        <c:overlap val="-27"/>
        <c:axId val="1159455536"/>
        <c:axId val="1391143215"/>
      </c:barChart>
      <c:catAx>
        <c:axId val="1159455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1B2E5C"/>
                </a:solidFill>
                <a:latin typeface="+mn-lt"/>
                <a:ea typeface="+mn-ea"/>
                <a:cs typeface="+mn-cs"/>
              </a:defRPr>
            </a:pPr>
            <a:endParaRPr lang="en-US"/>
          </a:p>
        </c:txPr>
        <c:crossAx val="1391143215"/>
        <c:crosses val="autoZero"/>
        <c:auto val="1"/>
        <c:lblAlgn val="ctr"/>
        <c:lblOffset val="100"/>
        <c:noMultiLvlLbl val="0"/>
      </c:catAx>
      <c:valAx>
        <c:axId val="13911432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1B2E5C"/>
                </a:solidFill>
                <a:latin typeface="+mn-lt"/>
                <a:ea typeface="+mn-ea"/>
                <a:cs typeface="+mn-cs"/>
              </a:defRPr>
            </a:pPr>
            <a:endParaRPr lang="en-US"/>
          </a:p>
        </c:txPr>
        <c:crossAx val="1159455536"/>
        <c:crosses val="autoZero"/>
        <c:crossBetween val="between"/>
      </c:valAx>
      <c:spPr>
        <a:noFill/>
        <a:ln>
          <a:noFill/>
        </a:ln>
        <a:effectLst/>
      </c:spPr>
    </c:plotArea>
    <c:legend>
      <c:legendPos val="b"/>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1197" b="0" i="0" u="none" strike="noStrike" kern="1200" baseline="0">
              <a:solidFill>
                <a:srgbClr val="1B2E5C"/>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Minutes</c:v>
                </c:pt>
              </c:strCache>
            </c:strRef>
          </c:tx>
          <c:spPr>
            <a:gradFill>
              <a:gsLst>
                <a:gs pos="92000">
                  <a:srgbClr val="FEBF0F"/>
                </a:gs>
                <a:gs pos="9000">
                  <a:srgbClr val="F16022"/>
                </a:gs>
              </a:gsLst>
              <a:lin ang="27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1602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Sheet1!$A$2:$A$4</c:f>
              <c:strCache>
                <c:ptCount val="3"/>
                <c:pt idx="0">
                  <c:v>AUGUST</c:v>
                </c:pt>
                <c:pt idx="1">
                  <c:v>SEPTEMBER</c:v>
                </c:pt>
                <c:pt idx="2">
                  <c:v>OCTOBER</c:v>
                </c:pt>
              </c:strCache>
            </c:strRef>
          </c:cat>
          <c:val>
            <c:numRef>
              <c:f>Sheet1!$B$2:$B$4</c:f>
              <c:numCache>
                <c:formatCode>General</c:formatCode>
                <c:ptCount val="3"/>
                <c:pt idx="0">
                  <c:v>4.0999999999999996</c:v>
                </c:pt>
                <c:pt idx="1">
                  <c:v>4.13</c:v>
                </c:pt>
                <c:pt idx="2">
                  <c:v>4.51</c:v>
                </c:pt>
              </c:numCache>
            </c:numRef>
          </c:val>
          <c:extLst>
            <c:ext xmlns:c16="http://schemas.microsoft.com/office/drawing/2014/chart" uri="{C3380CC4-5D6E-409C-BE32-E72D297353CC}">
              <c16:uniqueId val="{00000001-15B7-FA41-9E6B-F339C44EE234}"/>
            </c:ext>
          </c:extLst>
        </c:ser>
        <c:dLbls>
          <c:showLegendKey val="0"/>
          <c:showVal val="0"/>
          <c:showCatName val="0"/>
          <c:showSerName val="0"/>
          <c:showPercent val="0"/>
          <c:showBubbleSize val="0"/>
        </c:dLbls>
        <c:gapWidth val="219"/>
        <c:overlap val="-27"/>
        <c:axId val="1158912048"/>
        <c:axId val="1312441872"/>
      </c:barChart>
      <c:catAx>
        <c:axId val="1158912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1B2E5C"/>
                </a:solidFill>
                <a:latin typeface="+mn-lt"/>
                <a:ea typeface="+mn-ea"/>
                <a:cs typeface="+mn-cs"/>
              </a:defRPr>
            </a:pPr>
            <a:endParaRPr lang="en-US"/>
          </a:p>
        </c:txPr>
        <c:crossAx val="1312441872"/>
        <c:crosses val="autoZero"/>
        <c:auto val="1"/>
        <c:lblAlgn val="ctr"/>
        <c:lblOffset val="100"/>
        <c:noMultiLvlLbl val="0"/>
      </c:catAx>
      <c:valAx>
        <c:axId val="13124418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1B2E5C"/>
                </a:solidFill>
                <a:latin typeface="+mn-lt"/>
                <a:ea typeface="+mn-ea"/>
                <a:cs typeface="+mn-cs"/>
              </a:defRPr>
            </a:pPr>
            <a:endParaRPr lang="en-US"/>
          </a:p>
        </c:txPr>
        <c:crossAx val="1158912048"/>
        <c:crosses val="autoZero"/>
        <c:crossBetween val="between"/>
      </c:valAx>
      <c:spPr>
        <a:noFill/>
        <a:ln>
          <a:noFill/>
        </a:ln>
        <a:effectLst/>
      </c:spPr>
    </c:plotArea>
    <c:legend>
      <c:legendPos val="b"/>
      <c:legendEntry>
        <c:idx val="1"/>
        <c:delete val="1"/>
      </c:legendEntry>
      <c:overlay val="0"/>
      <c:spPr>
        <a:noFill/>
        <a:ln>
          <a:noFill/>
        </a:ln>
        <a:effectLst/>
      </c:spPr>
      <c:txPr>
        <a:bodyPr rot="0" spcFirstLastPara="1" vertOverflow="ellipsis" vert="horz" wrap="square" anchor="ctr" anchorCtr="1"/>
        <a:lstStyle/>
        <a:p>
          <a:pPr>
            <a:defRPr sz="1197" b="0" i="0" u="none" strike="noStrike" kern="1200" baseline="0">
              <a:solidFill>
                <a:srgbClr val="1B2E5C"/>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2023</c:v>
                </c:pt>
              </c:strCache>
            </c:strRef>
          </c:tx>
          <c:spPr>
            <a:solidFill>
              <a:srgbClr val="0966A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966A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Sheet1!$A$2:$A$4</c:f>
              <c:strCache>
                <c:ptCount val="3"/>
                <c:pt idx="0">
                  <c:v>AUGUST</c:v>
                </c:pt>
                <c:pt idx="1">
                  <c:v>SEPTEMBER</c:v>
                </c:pt>
                <c:pt idx="2">
                  <c:v>OCTOBER</c:v>
                </c:pt>
              </c:strCache>
            </c:strRef>
          </c:cat>
          <c:val>
            <c:numRef>
              <c:f>Sheet1!$B$2:$B$4</c:f>
              <c:numCache>
                <c:formatCode>General</c:formatCode>
                <c:ptCount val="3"/>
                <c:pt idx="0">
                  <c:v>4.3899999999999997</c:v>
                </c:pt>
                <c:pt idx="1">
                  <c:v>4.1100000000000003</c:v>
                </c:pt>
                <c:pt idx="2">
                  <c:v>4.33</c:v>
                </c:pt>
              </c:numCache>
            </c:numRef>
          </c:val>
          <c:extLst>
            <c:ext xmlns:c16="http://schemas.microsoft.com/office/drawing/2014/chart" uri="{C3380CC4-5D6E-409C-BE32-E72D297353CC}">
              <c16:uniqueId val="{00000001-E752-1341-B1BC-6C7E46626D62}"/>
            </c:ext>
          </c:extLst>
        </c:ser>
        <c:ser>
          <c:idx val="1"/>
          <c:order val="1"/>
          <c:tx>
            <c:strRef>
              <c:f>Sheet1!$C$1</c:f>
              <c:strCache>
                <c:ptCount val="1"/>
                <c:pt idx="0">
                  <c:v>2024</c:v>
                </c:pt>
              </c:strCache>
            </c:strRef>
          </c:tx>
          <c:spPr>
            <a:gradFill>
              <a:gsLst>
                <a:gs pos="92000">
                  <a:srgbClr val="FEBF0F"/>
                </a:gs>
                <a:gs pos="9000">
                  <a:srgbClr val="F16022"/>
                </a:gs>
              </a:gsLst>
              <a:lin ang="27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1602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dispRSqr val="0"/>
            <c:dispEq val="0"/>
          </c:trendline>
          <c:cat>
            <c:strRef>
              <c:f>Sheet1!$A$2:$A$4</c:f>
              <c:strCache>
                <c:ptCount val="3"/>
                <c:pt idx="0">
                  <c:v>AUGUST</c:v>
                </c:pt>
                <c:pt idx="1">
                  <c:v>SEPTEMBER</c:v>
                </c:pt>
                <c:pt idx="2">
                  <c:v>OCTOBER</c:v>
                </c:pt>
              </c:strCache>
            </c:strRef>
          </c:cat>
          <c:val>
            <c:numRef>
              <c:f>Sheet1!$C$2:$C$4</c:f>
              <c:numCache>
                <c:formatCode>General</c:formatCode>
                <c:ptCount val="3"/>
                <c:pt idx="0">
                  <c:v>4.0999999999999996</c:v>
                </c:pt>
                <c:pt idx="1">
                  <c:v>4.13</c:v>
                </c:pt>
                <c:pt idx="2">
                  <c:v>4.51</c:v>
                </c:pt>
              </c:numCache>
            </c:numRef>
          </c:val>
          <c:extLst>
            <c:ext xmlns:c16="http://schemas.microsoft.com/office/drawing/2014/chart" uri="{C3380CC4-5D6E-409C-BE32-E72D297353CC}">
              <c16:uniqueId val="{00000003-E752-1341-B1BC-6C7E46626D62}"/>
            </c:ext>
          </c:extLst>
        </c:ser>
        <c:dLbls>
          <c:showLegendKey val="0"/>
          <c:showVal val="0"/>
          <c:showCatName val="0"/>
          <c:showSerName val="0"/>
          <c:showPercent val="0"/>
          <c:showBubbleSize val="0"/>
        </c:dLbls>
        <c:gapWidth val="219"/>
        <c:overlap val="-27"/>
        <c:axId val="1325935952"/>
        <c:axId val="1325937872"/>
      </c:barChart>
      <c:catAx>
        <c:axId val="1325935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1B2E5C"/>
                </a:solidFill>
                <a:latin typeface="+mn-lt"/>
                <a:ea typeface="+mn-ea"/>
                <a:cs typeface="+mn-cs"/>
              </a:defRPr>
            </a:pPr>
            <a:endParaRPr lang="en-US"/>
          </a:p>
        </c:txPr>
        <c:crossAx val="1325937872"/>
        <c:crosses val="autoZero"/>
        <c:auto val="1"/>
        <c:lblAlgn val="ctr"/>
        <c:lblOffset val="100"/>
        <c:noMultiLvlLbl val="0"/>
      </c:catAx>
      <c:valAx>
        <c:axId val="13259378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1B2E5C"/>
                </a:solidFill>
                <a:latin typeface="+mn-lt"/>
                <a:ea typeface="+mn-ea"/>
                <a:cs typeface="+mn-cs"/>
              </a:defRPr>
            </a:pPr>
            <a:endParaRPr lang="en-US"/>
          </a:p>
        </c:txPr>
        <c:crossAx val="1325935952"/>
        <c:crosses val="autoZero"/>
        <c:crossBetween val="between"/>
      </c:valAx>
      <c:spPr>
        <a:noFill/>
        <a:ln>
          <a:noFill/>
        </a:ln>
        <a:effectLst/>
      </c:spPr>
    </c:plotArea>
    <c:legend>
      <c:legendPos val="b"/>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1197" b="0" i="0" u="none" strike="noStrike" kern="1200" baseline="0">
              <a:solidFill>
                <a:srgbClr val="1B2E5C"/>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30228838582677E-2"/>
          <c:y val="0.10320711717475903"/>
          <c:w val="0.93163521161417318"/>
          <c:h val="0.76748654235442038"/>
        </c:manualLayout>
      </c:layout>
      <c:barChart>
        <c:barDir val="col"/>
        <c:grouping val="clustered"/>
        <c:varyColors val="0"/>
        <c:ser>
          <c:idx val="0"/>
          <c:order val="0"/>
          <c:tx>
            <c:strRef>
              <c:f>Sheet1!$B$1</c:f>
              <c:strCache>
                <c:ptCount val="1"/>
                <c:pt idx="0">
                  <c:v>Call Volume</c:v>
                </c:pt>
              </c:strCache>
            </c:strRef>
          </c:tx>
          <c:spPr>
            <a:gradFill>
              <a:gsLst>
                <a:gs pos="92000">
                  <a:srgbClr val="FEBF0F"/>
                </a:gs>
                <a:gs pos="9000">
                  <a:srgbClr val="F16022"/>
                </a:gs>
              </a:gsLst>
              <a:lin ang="27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1602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Sheet1!$A$2:$A$4</c:f>
              <c:strCache>
                <c:ptCount val="3"/>
                <c:pt idx="0">
                  <c:v>AUGUST</c:v>
                </c:pt>
                <c:pt idx="1">
                  <c:v>SEPTEMBER</c:v>
                </c:pt>
                <c:pt idx="2">
                  <c:v>OCTOBER</c:v>
                </c:pt>
              </c:strCache>
            </c:strRef>
          </c:cat>
          <c:val>
            <c:numRef>
              <c:f>Sheet1!$B$2:$B$4</c:f>
              <c:numCache>
                <c:formatCode>General</c:formatCode>
                <c:ptCount val="3"/>
                <c:pt idx="0">
                  <c:v>1071</c:v>
                </c:pt>
                <c:pt idx="1">
                  <c:v>1089</c:v>
                </c:pt>
                <c:pt idx="2">
                  <c:v>1503</c:v>
                </c:pt>
              </c:numCache>
            </c:numRef>
          </c:val>
          <c:extLst>
            <c:ext xmlns:c16="http://schemas.microsoft.com/office/drawing/2014/chart" uri="{C3380CC4-5D6E-409C-BE32-E72D297353CC}">
              <c16:uniqueId val="{00000001-C900-AD47-9DBC-5C80FD2702A7}"/>
            </c:ext>
          </c:extLst>
        </c:ser>
        <c:ser>
          <c:idx val="1"/>
          <c:order val="1"/>
          <c:tx>
            <c:strRef>
              <c:f>Sheet1!$C$1</c:f>
              <c:strCache>
                <c:ptCount val="1"/>
                <c:pt idx="0">
                  <c:v>Callback Requests</c:v>
                </c:pt>
              </c:strCache>
            </c:strRef>
          </c:tx>
          <c:spPr>
            <a:solidFill>
              <a:srgbClr val="0966A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966A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AUGUST</c:v>
                </c:pt>
                <c:pt idx="1">
                  <c:v>SEPTEMBER</c:v>
                </c:pt>
                <c:pt idx="2">
                  <c:v>OCTOBER</c:v>
                </c:pt>
              </c:strCache>
            </c:strRef>
          </c:cat>
          <c:val>
            <c:numRef>
              <c:f>Sheet1!$C$2:$C$4</c:f>
              <c:numCache>
                <c:formatCode>General</c:formatCode>
                <c:ptCount val="3"/>
                <c:pt idx="0">
                  <c:v>17</c:v>
                </c:pt>
                <c:pt idx="1">
                  <c:v>26</c:v>
                </c:pt>
                <c:pt idx="2">
                  <c:v>60</c:v>
                </c:pt>
              </c:numCache>
            </c:numRef>
          </c:val>
          <c:extLst>
            <c:ext xmlns:c16="http://schemas.microsoft.com/office/drawing/2014/chart" uri="{C3380CC4-5D6E-409C-BE32-E72D297353CC}">
              <c16:uniqueId val="{00000002-C900-AD47-9DBC-5C80FD2702A7}"/>
            </c:ext>
          </c:extLst>
        </c:ser>
        <c:dLbls>
          <c:showLegendKey val="0"/>
          <c:showVal val="0"/>
          <c:showCatName val="0"/>
          <c:showSerName val="0"/>
          <c:showPercent val="0"/>
          <c:showBubbleSize val="0"/>
        </c:dLbls>
        <c:gapWidth val="219"/>
        <c:overlap val="-27"/>
        <c:axId val="1324204848"/>
        <c:axId val="1314061952"/>
      </c:barChart>
      <c:catAx>
        <c:axId val="1324204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1B2E5C"/>
                </a:solidFill>
                <a:latin typeface="+mn-lt"/>
                <a:ea typeface="+mn-ea"/>
                <a:cs typeface="+mn-cs"/>
              </a:defRPr>
            </a:pPr>
            <a:endParaRPr lang="en-US"/>
          </a:p>
        </c:txPr>
        <c:crossAx val="1314061952"/>
        <c:crosses val="autoZero"/>
        <c:auto val="1"/>
        <c:lblAlgn val="ctr"/>
        <c:lblOffset val="100"/>
        <c:noMultiLvlLbl val="0"/>
      </c:catAx>
      <c:valAx>
        <c:axId val="13140619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1B2E5C"/>
                </a:solidFill>
                <a:latin typeface="+mn-lt"/>
                <a:ea typeface="+mn-ea"/>
                <a:cs typeface="+mn-cs"/>
              </a:defRPr>
            </a:pPr>
            <a:endParaRPr lang="en-US"/>
          </a:p>
        </c:txPr>
        <c:crossAx val="1324204848"/>
        <c:crosses val="autoZero"/>
        <c:crossBetween val="between"/>
      </c:valAx>
      <c:spPr>
        <a:noFill/>
        <a:ln>
          <a:noFill/>
        </a:ln>
        <a:effectLst/>
      </c:spPr>
    </c:plotArea>
    <c:legend>
      <c:legendPos val="b"/>
      <c:legendEntry>
        <c:idx val="2"/>
        <c:delete val="1"/>
      </c:legendEntry>
      <c:overlay val="0"/>
      <c:spPr>
        <a:noFill/>
        <a:ln>
          <a:noFill/>
        </a:ln>
        <a:effectLst/>
      </c:spPr>
      <c:txPr>
        <a:bodyPr rot="0" spcFirstLastPara="1" vertOverflow="ellipsis" vert="horz" wrap="square" anchor="ctr" anchorCtr="1"/>
        <a:lstStyle/>
        <a:p>
          <a:pPr>
            <a:defRPr sz="1197" b="0" i="0" u="none" strike="noStrike" kern="1200" baseline="0">
              <a:solidFill>
                <a:srgbClr val="1B2E5C"/>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2023</c:v>
                </c:pt>
              </c:strCache>
            </c:strRef>
          </c:tx>
          <c:spPr>
            <a:solidFill>
              <a:srgbClr val="0966A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966A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Sheet1!$A$2:$A$4</c:f>
              <c:strCache>
                <c:ptCount val="3"/>
                <c:pt idx="0">
                  <c:v>AUGUST</c:v>
                </c:pt>
                <c:pt idx="1">
                  <c:v>SEPTEMBER</c:v>
                </c:pt>
                <c:pt idx="2">
                  <c:v>OCTOBER</c:v>
                </c:pt>
              </c:strCache>
            </c:strRef>
          </c:cat>
          <c:val>
            <c:numRef>
              <c:f>Sheet1!$B$2:$B$4</c:f>
              <c:numCache>
                <c:formatCode>General</c:formatCode>
                <c:ptCount val="3"/>
                <c:pt idx="0">
                  <c:v>996</c:v>
                </c:pt>
                <c:pt idx="1">
                  <c:v>938</c:v>
                </c:pt>
                <c:pt idx="2">
                  <c:v>1082</c:v>
                </c:pt>
              </c:numCache>
            </c:numRef>
          </c:val>
          <c:extLst>
            <c:ext xmlns:c16="http://schemas.microsoft.com/office/drawing/2014/chart" uri="{C3380CC4-5D6E-409C-BE32-E72D297353CC}">
              <c16:uniqueId val="{00000001-9C29-2040-AB0F-03BCB391D3B7}"/>
            </c:ext>
          </c:extLst>
        </c:ser>
        <c:ser>
          <c:idx val="1"/>
          <c:order val="1"/>
          <c:tx>
            <c:strRef>
              <c:f>Sheet1!$C$1</c:f>
              <c:strCache>
                <c:ptCount val="1"/>
                <c:pt idx="0">
                  <c:v>2024</c:v>
                </c:pt>
              </c:strCache>
            </c:strRef>
          </c:tx>
          <c:spPr>
            <a:gradFill>
              <a:gsLst>
                <a:gs pos="92000">
                  <a:srgbClr val="FEBF0F"/>
                </a:gs>
                <a:gs pos="9000">
                  <a:srgbClr val="F16022"/>
                </a:gs>
              </a:gsLst>
              <a:lin ang="27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1602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dispRSqr val="0"/>
            <c:dispEq val="0"/>
          </c:trendline>
          <c:cat>
            <c:strRef>
              <c:f>Sheet1!$A$2:$A$4</c:f>
              <c:strCache>
                <c:ptCount val="3"/>
                <c:pt idx="0">
                  <c:v>AUGUST</c:v>
                </c:pt>
                <c:pt idx="1">
                  <c:v>SEPTEMBER</c:v>
                </c:pt>
                <c:pt idx="2">
                  <c:v>OCTOBER</c:v>
                </c:pt>
              </c:strCache>
            </c:strRef>
          </c:cat>
          <c:val>
            <c:numRef>
              <c:f>Sheet1!$C$2:$C$4</c:f>
              <c:numCache>
                <c:formatCode>General</c:formatCode>
                <c:ptCount val="3"/>
                <c:pt idx="0">
                  <c:v>1071</c:v>
                </c:pt>
                <c:pt idx="1">
                  <c:v>1089</c:v>
                </c:pt>
                <c:pt idx="2">
                  <c:v>1503</c:v>
                </c:pt>
              </c:numCache>
            </c:numRef>
          </c:val>
          <c:extLst>
            <c:ext xmlns:c16="http://schemas.microsoft.com/office/drawing/2014/chart" uri="{C3380CC4-5D6E-409C-BE32-E72D297353CC}">
              <c16:uniqueId val="{00000003-9C29-2040-AB0F-03BCB391D3B7}"/>
            </c:ext>
          </c:extLst>
        </c:ser>
        <c:dLbls>
          <c:showLegendKey val="0"/>
          <c:showVal val="0"/>
          <c:showCatName val="0"/>
          <c:showSerName val="0"/>
          <c:showPercent val="0"/>
          <c:showBubbleSize val="0"/>
        </c:dLbls>
        <c:gapWidth val="219"/>
        <c:overlap val="-27"/>
        <c:axId val="1525853023"/>
        <c:axId val="1530594975"/>
      </c:barChart>
      <c:catAx>
        <c:axId val="15258530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1B2E5C"/>
                </a:solidFill>
                <a:latin typeface="+mn-lt"/>
                <a:ea typeface="+mn-ea"/>
                <a:cs typeface="+mn-cs"/>
              </a:defRPr>
            </a:pPr>
            <a:endParaRPr lang="en-US"/>
          </a:p>
        </c:txPr>
        <c:crossAx val="1530594975"/>
        <c:crosses val="autoZero"/>
        <c:auto val="1"/>
        <c:lblAlgn val="ctr"/>
        <c:lblOffset val="100"/>
        <c:noMultiLvlLbl val="0"/>
      </c:catAx>
      <c:valAx>
        <c:axId val="153059497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1B2E5C"/>
                </a:solidFill>
                <a:latin typeface="+mn-lt"/>
                <a:ea typeface="+mn-ea"/>
                <a:cs typeface="+mn-cs"/>
              </a:defRPr>
            </a:pPr>
            <a:endParaRPr lang="en-US"/>
          </a:p>
        </c:txPr>
        <c:crossAx val="1525853023"/>
        <c:crosses val="autoZero"/>
        <c:crossBetween val="between"/>
      </c:valAx>
      <c:spPr>
        <a:noFill/>
        <a:ln>
          <a:noFill/>
        </a:ln>
        <a:effectLst/>
      </c:spPr>
    </c:plotArea>
    <c:legend>
      <c:legendPos val="b"/>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1197" b="0" i="0" u="none" strike="noStrike" kern="1200" baseline="0">
              <a:solidFill>
                <a:srgbClr val="1B2E5C"/>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171399-4CEA-F64B-ADAA-54B0DFF2365F}" type="datetimeFigureOut">
              <a:rPr lang="en-US" smtClean="0"/>
              <a:t>11/18/24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CA2F4D-5C1C-834B-BEFA-52EB684A702C}" type="slidenum">
              <a:rPr lang="en-US" smtClean="0"/>
              <a:t>‹#›</a:t>
            </a:fld>
            <a:endParaRPr lang="en-US"/>
          </a:p>
        </p:txBody>
      </p:sp>
    </p:spTree>
    <p:extLst>
      <p:ext uri="{BB962C8B-B14F-4D97-AF65-F5344CB8AC3E}">
        <p14:creationId xmlns:p14="http://schemas.microsoft.com/office/powerpoint/2010/main" val="2098338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800" dirty="0">
                <a:solidFill>
                  <a:srgbClr val="000000"/>
                </a:solidFill>
                <a:effectLst/>
                <a:latin typeface="Optima" panose="02000503060000020004" pitchFamily="2" charset="0"/>
                <a:ea typeface="Calibri" panose="020F0502020204030204" pitchFamily="34" charset="0"/>
                <a:cs typeface="Segoe UI" panose="020B0502040204020203" pitchFamily="34" charset="0"/>
              </a:rPr>
              <a:t>Central to the success of the firefighting efforts was the air response, including the first-ever use of the RAWS tank, also known as a "Heli-Hydrant." This system, the first of its kind in San Diego County, was commissioned by Rainbow Water in 2021 as a joint project with North County Fire Protection District and CAL FIRE. The RAWS tank provided a critical water supply for close to 30 aerial water drops, significantly increasing the effectiveness of the air response and protecting homes in the fire’s path. RAWS enables helicopter pilots to access up to 5,000 gallons of water within two minutes via an automatically filled open-top tank supplied by Rainbow Water’s infrastructure. </a:t>
            </a:r>
            <a:endParaRPr lang="en-US" dirty="0"/>
          </a:p>
        </p:txBody>
      </p:sp>
      <p:sp>
        <p:nvSpPr>
          <p:cNvPr id="4" name="Slide Number Placeholder 3"/>
          <p:cNvSpPr>
            <a:spLocks noGrp="1"/>
          </p:cNvSpPr>
          <p:nvPr>
            <p:ph type="sldNum" sz="quarter" idx="5"/>
          </p:nvPr>
        </p:nvSpPr>
        <p:spPr/>
        <p:txBody>
          <a:bodyPr/>
          <a:lstStyle/>
          <a:p>
            <a:fld id="{C7CA2F4D-5C1C-834B-BEFA-52EB684A702C}" type="slidenum">
              <a:rPr lang="en-US" smtClean="0"/>
              <a:t>2</a:t>
            </a:fld>
            <a:endParaRPr lang="en-US"/>
          </a:p>
        </p:txBody>
      </p:sp>
    </p:spTree>
    <p:extLst>
      <p:ext uri="{BB962C8B-B14F-4D97-AF65-F5344CB8AC3E}">
        <p14:creationId xmlns:p14="http://schemas.microsoft.com/office/powerpoint/2010/main" val="3765085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CA2F4D-5C1C-834B-BEFA-52EB684A702C}" type="slidenum">
              <a:rPr lang="en-US" smtClean="0"/>
              <a:t>23</a:t>
            </a:fld>
            <a:endParaRPr lang="en-US"/>
          </a:p>
        </p:txBody>
      </p:sp>
    </p:spTree>
    <p:extLst>
      <p:ext uri="{BB962C8B-B14F-4D97-AF65-F5344CB8AC3E}">
        <p14:creationId xmlns:p14="http://schemas.microsoft.com/office/powerpoint/2010/main" val="2061221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68765-73C8-2D1C-EF80-9E5755B9F6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805E69-2A83-431E-87F2-920F9E4451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62EF62-E75E-CD8F-0AD4-24C18839DEDA}"/>
              </a:ext>
            </a:extLst>
          </p:cNvPr>
          <p:cNvSpPr>
            <a:spLocks noGrp="1"/>
          </p:cNvSpPr>
          <p:nvPr>
            <p:ph type="body" idx="1"/>
          </p:nvPr>
        </p:nvSpPr>
        <p:spPr/>
        <p:txBody>
          <a:bodyPr/>
          <a:lstStyle/>
          <a:p>
            <a:r>
              <a:rPr lang="en-US" b="0" i="0">
                <a:solidFill>
                  <a:srgbClr val="161616"/>
                </a:solidFill>
                <a:effectLst/>
                <a:latin typeface="proximanova"/>
              </a:rPr>
              <a:t>A new Rapid Aerial Water Supply tank in San Diego County helped contain the Fallbrook wildfire, preventing major damage and speeding up helicopter response times.</a:t>
            </a:r>
            <a:endParaRPr lang="en-US"/>
          </a:p>
        </p:txBody>
      </p:sp>
      <p:sp>
        <p:nvSpPr>
          <p:cNvPr id="4" name="Slide Number Placeholder 3">
            <a:extLst>
              <a:ext uri="{FF2B5EF4-FFF2-40B4-BE49-F238E27FC236}">
                <a16:creationId xmlns:a16="http://schemas.microsoft.com/office/drawing/2014/main" id="{44767629-991B-B647-2BA5-62543C0E662C}"/>
              </a:ext>
            </a:extLst>
          </p:cNvPr>
          <p:cNvSpPr>
            <a:spLocks noGrp="1"/>
          </p:cNvSpPr>
          <p:nvPr>
            <p:ph type="sldNum" sz="quarter" idx="5"/>
          </p:nvPr>
        </p:nvSpPr>
        <p:spPr/>
        <p:txBody>
          <a:bodyPr/>
          <a:lstStyle/>
          <a:p>
            <a:fld id="{C7CA2F4D-5C1C-834B-BEFA-52EB684A702C}" type="slidenum">
              <a:rPr lang="en-US" smtClean="0"/>
              <a:t>24</a:t>
            </a:fld>
            <a:endParaRPr lang="en-US"/>
          </a:p>
        </p:txBody>
      </p:sp>
    </p:spTree>
    <p:extLst>
      <p:ext uri="{BB962C8B-B14F-4D97-AF65-F5344CB8AC3E}">
        <p14:creationId xmlns:p14="http://schemas.microsoft.com/office/powerpoint/2010/main" val="184430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544B4-0176-FE97-FE42-0EFC22FF8B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1FFF86-08ED-9F7F-0323-D8E0E3B54D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8474C9-5C18-778D-6EE0-6E2224AB4316}"/>
              </a:ext>
            </a:extLst>
          </p:cNvPr>
          <p:cNvSpPr>
            <a:spLocks noGrp="1"/>
          </p:cNvSpPr>
          <p:nvPr>
            <p:ph type="body" idx="1"/>
          </p:nvPr>
        </p:nvSpPr>
        <p:spPr/>
        <p:txBody>
          <a:bodyPr/>
          <a:lstStyle/>
          <a:p>
            <a:r>
              <a:rPr lang="en-US" b="0" i="0">
                <a:solidFill>
                  <a:srgbClr val="161616"/>
                </a:solidFill>
                <a:effectLst/>
                <a:latin typeface="proximanova"/>
              </a:rPr>
              <a:t>35 drops were made possible from the </a:t>
            </a:r>
            <a:r>
              <a:rPr lang="en-US" b="0" i="0" err="1">
                <a:solidFill>
                  <a:srgbClr val="161616"/>
                </a:solidFill>
                <a:effectLst/>
                <a:latin typeface="proximanova"/>
              </a:rPr>
              <a:t>heli</a:t>
            </a:r>
            <a:r>
              <a:rPr lang="en-US" b="0" i="0">
                <a:solidFill>
                  <a:srgbClr val="161616"/>
                </a:solidFill>
                <a:effectLst/>
                <a:latin typeface="proximanova"/>
              </a:rPr>
              <a:t>-hydrant</a:t>
            </a:r>
          </a:p>
          <a:p>
            <a:r>
              <a:rPr lang="en-US" b="0" i="0">
                <a:solidFill>
                  <a:srgbClr val="161616"/>
                </a:solidFill>
                <a:effectLst/>
                <a:latin typeface="proximanova"/>
              </a:rPr>
              <a:t>The </a:t>
            </a:r>
            <a:r>
              <a:rPr lang="en-US" b="0" i="0" err="1">
                <a:solidFill>
                  <a:srgbClr val="161616"/>
                </a:solidFill>
                <a:effectLst/>
                <a:latin typeface="proximanova"/>
              </a:rPr>
              <a:t>heli</a:t>
            </a:r>
            <a:r>
              <a:rPr lang="en-US" b="0" i="0">
                <a:solidFill>
                  <a:srgbClr val="161616"/>
                </a:solidFill>
                <a:effectLst/>
                <a:latin typeface="proximanova"/>
              </a:rPr>
              <a:t>-hydrant is a reliable water source within close proximity of the fire that was key in providing swift response to the 48 acre </a:t>
            </a:r>
            <a:r>
              <a:rPr lang="en-US" b="0" i="0" err="1">
                <a:solidFill>
                  <a:srgbClr val="161616"/>
                </a:solidFill>
                <a:effectLst/>
                <a:latin typeface="proximanova"/>
              </a:rPr>
              <a:t>firre</a:t>
            </a:r>
            <a:r>
              <a:rPr lang="en-US" b="0" i="0">
                <a:solidFill>
                  <a:srgbClr val="161616"/>
                </a:solidFill>
                <a:effectLst/>
                <a:latin typeface="proximanova"/>
              </a:rPr>
              <a:t>.</a:t>
            </a:r>
            <a:endParaRPr lang="en-US"/>
          </a:p>
        </p:txBody>
      </p:sp>
      <p:sp>
        <p:nvSpPr>
          <p:cNvPr id="4" name="Slide Number Placeholder 3">
            <a:extLst>
              <a:ext uri="{FF2B5EF4-FFF2-40B4-BE49-F238E27FC236}">
                <a16:creationId xmlns:a16="http://schemas.microsoft.com/office/drawing/2014/main" id="{1B465F4D-DF99-1CC5-5BAD-34A59DCA1BD5}"/>
              </a:ext>
            </a:extLst>
          </p:cNvPr>
          <p:cNvSpPr>
            <a:spLocks noGrp="1"/>
          </p:cNvSpPr>
          <p:nvPr>
            <p:ph type="sldNum" sz="quarter" idx="5"/>
          </p:nvPr>
        </p:nvSpPr>
        <p:spPr/>
        <p:txBody>
          <a:bodyPr/>
          <a:lstStyle/>
          <a:p>
            <a:fld id="{C7CA2F4D-5C1C-834B-BEFA-52EB684A702C}" type="slidenum">
              <a:rPr lang="en-US" smtClean="0"/>
              <a:t>25</a:t>
            </a:fld>
            <a:endParaRPr lang="en-US"/>
          </a:p>
        </p:txBody>
      </p:sp>
    </p:spTree>
    <p:extLst>
      <p:ext uri="{BB962C8B-B14F-4D97-AF65-F5344CB8AC3E}">
        <p14:creationId xmlns:p14="http://schemas.microsoft.com/office/powerpoint/2010/main" val="1108916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CA2F4D-5C1C-834B-BEFA-52EB684A702C}" type="slidenum">
              <a:rPr lang="en-US" smtClean="0"/>
              <a:t>26</a:t>
            </a:fld>
            <a:endParaRPr lang="en-US"/>
          </a:p>
        </p:txBody>
      </p:sp>
    </p:spTree>
    <p:extLst>
      <p:ext uri="{BB962C8B-B14F-4D97-AF65-F5344CB8AC3E}">
        <p14:creationId xmlns:p14="http://schemas.microsoft.com/office/powerpoint/2010/main" val="3632017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050"/>
              <a:t>Applications received 1 is avocado rootstock and five are crop conversion</a:t>
            </a:r>
          </a:p>
          <a:p>
            <a:pPr algn="l" rtl="0" fontAlgn="base">
              <a:buFont typeface="Arial" panose="020B0604020202020204" pitchFamily="34" charset="0"/>
              <a:buChar char="•"/>
            </a:pPr>
            <a:endParaRPr lang="en-US" sz="1050" b="0" i="0">
              <a:solidFill>
                <a:srgbClr val="000000"/>
              </a:solidFill>
              <a:effectLst/>
              <a:highlight>
                <a:srgbClr val="FFFFFF"/>
              </a:highlight>
              <a:latin typeface="WordVisiCarriageReturn_MSFontService"/>
            </a:endParaRPr>
          </a:p>
        </p:txBody>
      </p:sp>
      <p:sp>
        <p:nvSpPr>
          <p:cNvPr id="4" name="Slide Number Placeholder 3"/>
          <p:cNvSpPr>
            <a:spLocks noGrp="1"/>
          </p:cNvSpPr>
          <p:nvPr>
            <p:ph type="sldNum" sz="quarter" idx="5"/>
          </p:nvPr>
        </p:nvSpPr>
        <p:spPr/>
        <p:txBody>
          <a:bodyPr/>
          <a:lstStyle/>
          <a:p>
            <a:fld id="{C7CA2F4D-5C1C-834B-BEFA-52EB684A702C}" type="slidenum">
              <a:rPr lang="en-US" smtClean="0"/>
              <a:t>4</a:t>
            </a:fld>
            <a:endParaRPr lang="en-US"/>
          </a:p>
        </p:txBody>
      </p:sp>
    </p:spTree>
    <p:extLst>
      <p:ext uri="{BB962C8B-B14F-4D97-AF65-F5344CB8AC3E}">
        <p14:creationId xmlns:p14="http://schemas.microsoft.com/office/powerpoint/2010/main" val="856546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 inspection 2 are crop conversion, 1 avocado tree rejuvenation, 1 avocado rootstock</a:t>
            </a:r>
          </a:p>
          <a:p>
            <a:r>
              <a:rPr lang="en-US"/>
              <a:t>Used 565,700 in the communal fund</a:t>
            </a:r>
          </a:p>
        </p:txBody>
      </p:sp>
      <p:sp>
        <p:nvSpPr>
          <p:cNvPr id="4" name="Slide Number Placeholder 3"/>
          <p:cNvSpPr>
            <a:spLocks noGrp="1"/>
          </p:cNvSpPr>
          <p:nvPr>
            <p:ph type="sldNum" sz="quarter" idx="5"/>
          </p:nvPr>
        </p:nvSpPr>
        <p:spPr/>
        <p:txBody>
          <a:bodyPr/>
          <a:lstStyle/>
          <a:p>
            <a:fld id="{C7CA2F4D-5C1C-834B-BEFA-52EB684A702C}" type="slidenum">
              <a:rPr lang="en-US" smtClean="0"/>
              <a:t>5</a:t>
            </a:fld>
            <a:endParaRPr lang="en-US"/>
          </a:p>
        </p:txBody>
      </p:sp>
    </p:spTree>
    <p:extLst>
      <p:ext uri="{BB962C8B-B14F-4D97-AF65-F5344CB8AC3E}">
        <p14:creationId xmlns:p14="http://schemas.microsoft.com/office/powerpoint/2010/main" val="672153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a:t>Largest gains were increase of 4 crop conversion types, increase of 3 avocado rootstock, 1 avocado tree </a:t>
            </a:r>
            <a:r>
              <a:rPr lang="en-US" err="1"/>
              <a:t>rejuvination</a:t>
            </a:r>
            <a:r>
              <a:rPr lang="en-US"/>
              <a:t> and one soil moisture sensors</a:t>
            </a:r>
          </a:p>
          <a:p>
            <a:pPr algn="l" rtl="0" fontAlgn="base">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C7CA2F4D-5C1C-834B-BEFA-52EB684A702C}" type="slidenum">
              <a:rPr lang="en-US" smtClean="0"/>
              <a:t>6</a:t>
            </a:fld>
            <a:endParaRPr lang="en-US"/>
          </a:p>
        </p:txBody>
      </p:sp>
    </p:spTree>
    <p:extLst>
      <p:ext uri="{BB962C8B-B14F-4D97-AF65-F5344CB8AC3E}">
        <p14:creationId xmlns:p14="http://schemas.microsoft.com/office/powerpoint/2010/main" val="1042648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dirty="0">
                <a:solidFill>
                  <a:srgbClr val="000000"/>
                </a:solidFill>
                <a:effectLst/>
                <a:latin typeface="Aptos Narrow" panose="020B0004020202020204" pitchFamily="34" charset="0"/>
                <a:ea typeface="Aptos" panose="020B0004020202020204" pitchFamily="34" charset="0"/>
                <a:cs typeface="Aptos" panose="020B0004020202020204" pitchFamily="34" charset="0"/>
              </a:rPr>
              <a:t>Feedback on the refund amount for one time and six months</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Aptos Narrow" panose="020B0004020202020204" pitchFamily="34" charset="0"/>
                <a:ea typeface="Aptos" panose="020B0004020202020204" pitchFamily="34" charset="0"/>
                <a:cs typeface="Aptos" panose="020B0004020202020204" pitchFamily="34" charset="0"/>
              </a:rPr>
              <a:t>Reinvest in CIP or Replenish funds</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800" dirty="0">
                <a:solidFill>
                  <a:srgbClr val="000000"/>
                </a:solidFill>
                <a:effectLst/>
                <a:latin typeface="Aptos Narrow" panose="020B0004020202020204" pitchFamily="34" charset="0"/>
                <a:ea typeface="Aptos" panose="020B0004020202020204" pitchFamily="34" charset="0"/>
                <a:cs typeface="Aptos" panose="020B0004020202020204" pitchFamily="34" charset="0"/>
              </a:rPr>
              <a:t>Best for customer optics</a:t>
            </a:r>
            <a:endParaRPr lang="en-US" sz="180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7CA2F4D-5C1C-834B-BEFA-52EB684A702C}" type="slidenum">
              <a:rPr lang="en-US" smtClean="0"/>
              <a:t>8</a:t>
            </a:fld>
            <a:endParaRPr lang="en-US"/>
          </a:p>
        </p:txBody>
      </p:sp>
    </p:spTree>
    <p:extLst>
      <p:ext uri="{BB962C8B-B14F-4D97-AF65-F5344CB8AC3E}">
        <p14:creationId xmlns:p14="http://schemas.microsoft.com/office/powerpoint/2010/main" val="463153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7A43F-0CBE-AB62-E5CF-A9787534B0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0A1307-7AFC-BF06-5C66-8046332C26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C37D9A-0D9C-CCB8-A3EC-21149BEF24ED}"/>
              </a:ext>
            </a:extLst>
          </p:cNvPr>
          <p:cNvSpPr>
            <a:spLocks noGrp="1"/>
          </p:cNvSpPr>
          <p:nvPr>
            <p:ph type="body" idx="1"/>
          </p:nvPr>
        </p:nvSpPr>
        <p:spPr/>
        <p:txBody>
          <a:bodyPr/>
          <a:lstStyle/>
          <a:p>
            <a:pPr lvl="1"/>
            <a:r>
              <a:rPr lang="en-US" dirty="0"/>
              <a:t>Event planning underway for the holiday blood drive at Rainbow Water. To take place on Weds Dec 18 in the parking lot. We need a minimum of 20 donors for the event, please spread the word and sign up on our website to reserve your appointment time. </a:t>
            </a:r>
          </a:p>
        </p:txBody>
      </p:sp>
      <p:sp>
        <p:nvSpPr>
          <p:cNvPr id="4" name="Slide Number Placeholder 3">
            <a:extLst>
              <a:ext uri="{FF2B5EF4-FFF2-40B4-BE49-F238E27FC236}">
                <a16:creationId xmlns:a16="http://schemas.microsoft.com/office/drawing/2014/main" id="{A769C200-E382-8A42-BC8E-058E38E7C6EC}"/>
              </a:ext>
            </a:extLst>
          </p:cNvPr>
          <p:cNvSpPr>
            <a:spLocks noGrp="1"/>
          </p:cNvSpPr>
          <p:nvPr>
            <p:ph type="sldNum" sz="quarter" idx="5"/>
          </p:nvPr>
        </p:nvSpPr>
        <p:spPr/>
        <p:txBody>
          <a:bodyPr/>
          <a:lstStyle/>
          <a:p>
            <a:fld id="{C7CA2F4D-5C1C-834B-BEFA-52EB684A702C}" type="slidenum">
              <a:rPr lang="en-US" smtClean="0"/>
              <a:t>17</a:t>
            </a:fld>
            <a:endParaRPr lang="en-US"/>
          </a:p>
        </p:txBody>
      </p:sp>
    </p:spTree>
    <p:extLst>
      <p:ext uri="{BB962C8B-B14F-4D97-AF65-F5344CB8AC3E}">
        <p14:creationId xmlns:p14="http://schemas.microsoft.com/office/powerpoint/2010/main" val="3569259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87C3C-27DB-2036-DC7B-C47F337433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15B0E3-E181-F113-A4CE-8F63E8799F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A3F8F8-4D6C-643F-1078-1A749B93F25E}"/>
              </a:ext>
            </a:extLst>
          </p:cNvPr>
          <p:cNvSpPr>
            <a:spLocks noGrp="1"/>
          </p:cNvSpPr>
          <p:nvPr>
            <p:ph type="body" idx="1"/>
          </p:nvPr>
        </p:nvSpPr>
        <p:spPr/>
        <p:txBody>
          <a:bodyPr/>
          <a:lstStyle/>
          <a:p>
            <a:pPr lvl="1"/>
            <a:r>
              <a:rPr lang="en-US" dirty="0"/>
              <a:t>The calendar proofing took place last week and the final file was sent to print. Delivery of calendar’s is slated for beginning of December.</a:t>
            </a:r>
            <a:br>
              <a:rPr lang="en-US" dirty="0"/>
            </a:br>
            <a:r>
              <a:rPr lang="en-US" dirty="0"/>
              <a:t>The 2025 poster contest will launch in January and submissions will be due in April.</a:t>
            </a:r>
          </a:p>
        </p:txBody>
      </p:sp>
      <p:sp>
        <p:nvSpPr>
          <p:cNvPr id="4" name="Slide Number Placeholder 3">
            <a:extLst>
              <a:ext uri="{FF2B5EF4-FFF2-40B4-BE49-F238E27FC236}">
                <a16:creationId xmlns:a16="http://schemas.microsoft.com/office/drawing/2014/main" id="{D2AD3B08-1AB9-8D70-6B67-8A3AF2058DB3}"/>
              </a:ext>
            </a:extLst>
          </p:cNvPr>
          <p:cNvSpPr>
            <a:spLocks noGrp="1"/>
          </p:cNvSpPr>
          <p:nvPr>
            <p:ph type="sldNum" sz="quarter" idx="5"/>
          </p:nvPr>
        </p:nvSpPr>
        <p:spPr/>
        <p:txBody>
          <a:bodyPr/>
          <a:lstStyle/>
          <a:p>
            <a:fld id="{C7CA2F4D-5C1C-834B-BEFA-52EB684A702C}" type="slidenum">
              <a:rPr lang="en-US" smtClean="0"/>
              <a:t>18</a:t>
            </a:fld>
            <a:endParaRPr lang="en-US"/>
          </a:p>
        </p:txBody>
      </p:sp>
    </p:spTree>
    <p:extLst>
      <p:ext uri="{BB962C8B-B14F-4D97-AF65-F5344CB8AC3E}">
        <p14:creationId xmlns:p14="http://schemas.microsoft.com/office/powerpoint/2010/main" val="2036798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CA2F4D-5C1C-834B-BEFA-52EB684A702C}" type="slidenum">
              <a:rPr lang="en-US" smtClean="0"/>
              <a:t>20</a:t>
            </a:fld>
            <a:endParaRPr lang="en-US"/>
          </a:p>
        </p:txBody>
      </p:sp>
    </p:spTree>
    <p:extLst>
      <p:ext uri="{BB962C8B-B14F-4D97-AF65-F5344CB8AC3E}">
        <p14:creationId xmlns:p14="http://schemas.microsoft.com/office/powerpoint/2010/main" val="2720991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solidFill>
                <a:srgbClr val="0F111D"/>
              </a:solidFill>
              <a:effectLst/>
              <a:highlight>
                <a:srgbClr val="FFFFFF"/>
              </a:highlight>
              <a:latin typeface="Roboto" panose="020F0502020204030204" pitchFamily="34" charset="0"/>
            </a:endParaRPr>
          </a:p>
        </p:txBody>
      </p:sp>
      <p:sp>
        <p:nvSpPr>
          <p:cNvPr id="4" name="Slide Number Placeholder 3"/>
          <p:cNvSpPr>
            <a:spLocks noGrp="1"/>
          </p:cNvSpPr>
          <p:nvPr>
            <p:ph type="sldNum" sz="quarter" idx="5"/>
          </p:nvPr>
        </p:nvSpPr>
        <p:spPr/>
        <p:txBody>
          <a:bodyPr/>
          <a:lstStyle/>
          <a:p>
            <a:fld id="{C7CA2F4D-5C1C-834B-BEFA-52EB684A702C}" type="slidenum">
              <a:rPr lang="en-US" smtClean="0"/>
              <a:t>21</a:t>
            </a:fld>
            <a:endParaRPr lang="en-US"/>
          </a:p>
        </p:txBody>
      </p:sp>
    </p:spTree>
    <p:extLst>
      <p:ext uri="{BB962C8B-B14F-4D97-AF65-F5344CB8AC3E}">
        <p14:creationId xmlns:p14="http://schemas.microsoft.com/office/powerpoint/2010/main" val="31119001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0C6138-4F1C-B547-FF9F-43C23101FD89}"/>
              </a:ext>
            </a:extLst>
          </p:cNvPr>
          <p:cNvSpPr/>
          <p:nvPr userDrawn="1"/>
        </p:nvSpPr>
        <p:spPr>
          <a:xfrm>
            <a:off x="-6066" y="0"/>
            <a:ext cx="12323572" cy="6858000"/>
          </a:xfrm>
          <a:prstGeom prst="rect">
            <a:avLst/>
          </a:prstGeom>
          <a:gradFill flip="none" rotWithShape="1">
            <a:gsLst>
              <a:gs pos="30000">
                <a:srgbClr val="0966AF">
                  <a:alpha val="84244"/>
                </a:srgbClr>
              </a:gs>
              <a:gs pos="92000">
                <a:schemeClr val="bg1"/>
              </a:gs>
              <a:gs pos="73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1BAFF06F-2190-A605-D21D-F371A0D5DB4A}"/>
              </a:ext>
            </a:extLst>
          </p:cNvPr>
          <p:cNvSpPr>
            <a:spLocks noGrp="1"/>
          </p:cNvSpPr>
          <p:nvPr>
            <p:ph type="ctrTitle" hasCustomPrompt="1"/>
          </p:nvPr>
        </p:nvSpPr>
        <p:spPr>
          <a:xfrm>
            <a:off x="823913" y="997981"/>
            <a:ext cx="6666099" cy="2387600"/>
          </a:xfrm>
        </p:spPr>
        <p:txBody>
          <a:bodyPr anchor="b">
            <a:noAutofit/>
          </a:bodyPr>
          <a:lstStyle>
            <a:lvl1pPr algn="l">
              <a:defRPr sz="6000" b="1" i="0">
                <a:solidFill>
                  <a:schemeClr val="bg1"/>
                </a:solidFill>
                <a:latin typeface="Helvetica" pitchFamily="2" charset="0"/>
              </a:defRPr>
            </a:lvl1pPr>
          </a:lstStyle>
          <a:p>
            <a:r>
              <a:rPr lang="en-US"/>
              <a:t>Click to edit title style</a:t>
            </a:r>
          </a:p>
        </p:txBody>
      </p:sp>
      <p:sp>
        <p:nvSpPr>
          <p:cNvPr id="4" name="Date Placeholder 3">
            <a:extLst>
              <a:ext uri="{FF2B5EF4-FFF2-40B4-BE49-F238E27FC236}">
                <a16:creationId xmlns:a16="http://schemas.microsoft.com/office/drawing/2014/main" id="{082C7A02-17FB-4744-C320-2BD4F2607389}"/>
              </a:ext>
            </a:extLst>
          </p:cNvPr>
          <p:cNvSpPr>
            <a:spLocks noGrp="1"/>
          </p:cNvSpPr>
          <p:nvPr>
            <p:ph type="dt" sz="half" idx="10"/>
          </p:nvPr>
        </p:nvSpPr>
        <p:spPr>
          <a:xfrm>
            <a:off x="838200" y="6348535"/>
            <a:ext cx="2743200" cy="365125"/>
          </a:xfrm>
        </p:spPr>
        <p:txBody>
          <a:bodyPr/>
          <a:lstStyle/>
          <a:p>
            <a:fld id="{995F338A-136C-B34F-ACDB-415D35B73F89}" type="datetime1">
              <a:rPr lang="en-US" smtClean="0"/>
              <a:t>11/18/24</a:t>
            </a:fld>
            <a:endParaRPr lang="en-US"/>
          </a:p>
        </p:txBody>
      </p:sp>
      <p:sp>
        <p:nvSpPr>
          <p:cNvPr id="5" name="Footer Placeholder 4">
            <a:extLst>
              <a:ext uri="{FF2B5EF4-FFF2-40B4-BE49-F238E27FC236}">
                <a16:creationId xmlns:a16="http://schemas.microsoft.com/office/drawing/2014/main" id="{7A84D2E7-A35F-8C89-C36E-EB7C80EBC68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571D46A-C403-A7D8-869D-A80A30B9AC12}"/>
              </a:ext>
            </a:extLst>
          </p:cNvPr>
          <p:cNvSpPr>
            <a:spLocks noGrp="1"/>
          </p:cNvSpPr>
          <p:nvPr>
            <p:ph type="sldNum" sz="quarter" idx="12"/>
          </p:nvPr>
        </p:nvSpPr>
        <p:spPr/>
        <p:txBody>
          <a:bodyPr/>
          <a:lstStyle/>
          <a:p>
            <a:fld id="{71B073CA-E1DB-6646-8627-B9A066EC1A46}" type="slidenum">
              <a:rPr lang="en-US" smtClean="0"/>
              <a:t>‹#›</a:t>
            </a:fld>
            <a:endParaRPr lang="en-US"/>
          </a:p>
        </p:txBody>
      </p:sp>
      <p:pic>
        <p:nvPicPr>
          <p:cNvPr id="10" name="Picture 9" descr="A logo with a sun and waves&#10;&#10;Description automatically generated">
            <a:extLst>
              <a:ext uri="{FF2B5EF4-FFF2-40B4-BE49-F238E27FC236}">
                <a16:creationId xmlns:a16="http://schemas.microsoft.com/office/drawing/2014/main" id="{37834BAB-8B32-86AD-EA59-DF54324ADE35}"/>
              </a:ext>
            </a:extLst>
          </p:cNvPr>
          <p:cNvPicPr>
            <a:picLocks noChangeAspect="1"/>
          </p:cNvPicPr>
          <p:nvPr userDrawn="1"/>
        </p:nvPicPr>
        <p:blipFill>
          <a:blip r:embed="rId2"/>
          <a:stretch>
            <a:fillRect/>
          </a:stretch>
        </p:blipFill>
        <p:spPr>
          <a:xfrm>
            <a:off x="8319991" y="4292553"/>
            <a:ext cx="3328577" cy="1902044"/>
          </a:xfrm>
          <a:prstGeom prst="rect">
            <a:avLst/>
          </a:prstGeom>
        </p:spPr>
      </p:pic>
      <p:cxnSp>
        <p:nvCxnSpPr>
          <p:cNvPr id="9" name="Straight Connector 8">
            <a:extLst>
              <a:ext uri="{FF2B5EF4-FFF2-40B4-BE49-F238E27FC236}">
                <a16:creationId xmlns:a16="http://schemas.microsoft.com/office/drawing/2014/main" id="{ECE1F118-421A-CA40-513E-DF516D9EA5B1}"/>
              </a:ext>
            </a:extLst>
          </p:cNvPr>
          <p:cNvCxnSpPr>
            <a:cxnSpLocks/>
          </p:cNvCxnSpPr>
          <p:nvPr userDrawn="1"/>
        </p:nvCxnSpPr>
        <p:spPr>
          <a:xfrm>
            <a:off x="838200" y="3372134"/>
            <a:ext cx="6651812"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7E974C75-2A2B-16BD-1E96-4834378B8800}"/>
              </a:ext>
            </a:extLst>
          </p:cNvPr>
          <p:cNvSpPr>
            <a:spLocks noGrp="1"/>
          </p:cNvSpPr>
          <p:nvPr>
            <p:ph type="subTitle" idx="1"/>
          </p:nvPr>
        </p:nvSpPr>
        <p:spPr>
          <a:xfrm>
            <a:off x="823913" y="3477656"/>
            <a:ext cx="6666099" cy="1655762"/>
          </a:xfrm>
        </p:spPr>
        <p:txBody>
          <a:bodyPr/>
          <a:lstStyle>
            <a:lvl1pPr marL="0" indent="0" algn="l">
              <a:buNone/>
              <a:defRPr sz="2400">
                <a:solidFill>
                  <a:srgbClr val="0966A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50400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6">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C9C126FC-C15A-113C-E470-0EB41E330AF2}"/>
              </a:ext>
            </a:extLst>
          </p:cNvPr>
          <p:cNvSpPr/>
          <p:nvPr userDrawn="1"/>
        </p:nvSpPr>
        <p:spPr>
          <a:xfrm>
            <a:off x="0" y="365125"/>
            <a:ext cx="11711354"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8E154F-548C-B0B2-B215-0C5E762D1572}"/>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4381FC7F-FF33-8B49-D70A-80CAFE80050E}"/>
              </a:ext>
            </a:extLst>
          </p:cNvPr>
          <p:cNvSpPr>
            <a:spLocks noGrp="1"/>
          </p:cNvSpPr>
          <p:nvPr>
            <p:ph type="dt" sz="half" idx="10"/>
          </p:nvPr>
        </p:nvSpPr>
        <p:spPr/>
        <p:txBody>
          <a:bodyPr/>
          <a:lstStyle/>
          <a:p>
            <a:fld id="{2A9074C1-83AA-724F-8DDD-9268FE845052}" type="datetime1">
              <a:rPr lang="en-US" smtClean="0"/>
              <a:t>11/18/24</a:t>
            </a:fld>
            <a:endParaRPr lang="en-US"/>
          </a:p>
        </p:txBody>
      </p:sp>
      <p:sp>
        <p:nvSpPr>
          <p:cNvPr id="5" name="Slide Number Placeholder 4">
            <a:extLst>
              <a:ext uri="{FF2B5EF4-FFF2-40B4-BE49-F238E27FC236}">
                <a16:creationId xmlns:a16="http://schemas.microsoft.com/office/drawing/2014/main" id="{0D6D31F0-B895-70F0-EE7A-5650FB77D4E6}"/>
              </a:ext>
            </a:extLst>
          </p:cNvPr>
          <p:cNvSpPr>
            <a:spLocks noGrp="1"/>
          </p:cNvSpPr>
          <p:nvPr>
            <p:ph type="sldNum" sz="quarter" idx="12"/>
          </p:nvPr>
        </p:nvSpPr>
        <p:spPr/>
        <p:txBody>
          <a:bodyPr/>
          <a:lstStyle/>
          <a:p>
            <a:fld id="{71B073CA-E1DB-6646-8627-B9A066EC1A46}" type="slidenum">
              <a:rPr lang="en-US" smtClean="0"/>
              <a:t>‹#›</a:t>
            </a:fld>
            <a:endParaRPr lang="en-US"/>
          </a:p>
        </p:txBody>
      </p:sp>
      <p:sp>
        <p:nvSpPr>
          <p:cNvPr id="7" name="Content Placeholder 2">
            <a:extLst>
              <a:ext uri="{FF2B5EF4-FFF2-40B4-BE49-F238E27FC236}">
                <a16:creationId xmlns:a16="http://schemas.microsoft.com/office/drawing/2014/main" id="{75527EF1-7351-3F7D-E505-9DEE773BCC63}"/>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E23572A-E778-79D4-3347-436AEC59081B}"/>
              </a:ext>
            </a:extLst>
          </p:cNvPr>
          <p:cNvPicPr>
            <a:picLocks noChangeAspect="1"/>
          </p:cNvPicPr>
          <p:nvPr userDrawn="1"/>
        </p:nvPicPr>
        <p:blipFill rotWithShape="1">
          <a:blip r:embed="rId2">
            <a:alphaModFix amt="38000"/>
          </a:blip>
          <a:srcRect l="-144" r="40633"/>
          <a:stretch/>
        </p:blipFill>
        <p:spPr>
          <a:xfrm>
            <a:off x="9155430" y="5636799"/>
            <a:ext cx="3036570" cy="1065805"/>
          </a:xfrm>
          <a:prstGeom prst="rect">
            <a:avLst/>
          </a:prstGeom>
        </p:spPr>
      </p:pic>
      <p:sp>
        <p:nvSpPr>
          <p:cNvPr id="8" name="Footer Placeholder 5">
            <a:extLst>
              <a:ext uri="{FF2B5EF4-FFF2-40B4-BE49-F238E27FC236}">
                <a16:creationId xmlns:a16="http://schemas.microsoft.com/office/drawing/2014/main" id="{E1CAB7F1-D9CD-920A-D3EC-141A3971A8E1}"/>
              </a:ext>
            </a:extLst>
          </p:cNvPr>
          <p:cNvSpPr>
            <a:spLocks noGrp="1"/>
          </p:cNvSpPr>
          <p:nvPr>
            <p:ph type="ftr" sz="quarter" idx="11"/>
          </p:nvPr>
        </p:nvSpPr>
        <p:spPr>
          <a:xfrm>
            <a:off x="5181600" y="6531417"/>
            <a:ext cx="6172200" cy="184742"/>
          </a:xfrm>
        </p:spPr>
        <p:txBody>
          <a:bodyPr/>
          <a:lstStyle/>
          <a:p>
            <a:r>
              <a:rPr lang="en-US"/>
              <a:t>COMMUNICATIONS &amp; CUSTOMER SERVICE COMMITTEE MEETING</a:t>
            </a:r>
          </a:p>
          <a:p>
            <a:endParaRPr lang="en-US"/>
          </a:p>
        </p:txBody>
      </p:sp>
    </p:spTree>
    <p:extLst>
      <p:ext uri="{BB962C8B-B14F-4D97-AF65-F5344CB8AC3E}">
        <p14:creationId xmlns:p14="http://schemas.microsoft.com/office/powerpoint/2010/main" val="105522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lide 6">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C9C126FC-C15A-113C-E470-0EB41E330AF2}"/>
              </a:ext>
            </a:extLst>
          </p:cNvPr>
          <p:cNvSpPr/>
          <p:nvPr userDrawn="1"/>
        </p:nvSpPr>
        <p:spPr>
          <a:xfrm>
            <a:off x="0" y="365125"/>
            <a:ext cx="11711354"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8E154F-548C-B0B2-B215-0C5E762D1572}"/>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0D6D31F0-B895-70F0-EE7A-5650FB77D4E6}"/>
              </a:ext>
            </a:extLst>
          </p:cNvPr>
          <p:cNvSpPr>
            <a:spLocks noGrp="1"/>
          </p:cNvSpPr>
          <p:nvPr>
            <p:ph type="sldNum" sz="quarter" idx="12"/>
          </p:nvPr>
        </p:nvSpPr>
        <p:spPr/>
        <p:txBody>
          <a:bodyPr/>
          <a:lstStyle/>
          <a:p>
            <a:fld id="{71B073CA-E1DB-6646-8627-B9A066EC1A46}" type="slidenum">
              <a:rPr lang="en-US" smtClean="0"/>
              <a:t>‹#›</a:t>
            </a:fld>
            <a:endParaRPr lang="en-US"/>
          </a:p>
        </p:txBody>
      </p:sp>
      <p:sp>
        <p:nvSpPr>
          <p:cNvPr id="7" name="Content Placeholder 2">
            <a:extLst>
              <a:ext uri="{FF2B5EF4-FFF2-40B4-BE49-F238E27FC236}">
                <a16:creationId xmlns:a16="http://schemas.microsoft.com/office/drawing/2014/main" id="{75527EF1-7351-3F7D-E505-9DEE773BCC63}"/>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5">
            <a:extLst>
              <a:ext uri="{FF2B5EF4-FFF2-40B4-BE49-F238E27FC236}">
                <a16:creationId xmlns:a16="http://schemas.microsoft.com/office/drawing/2014/main" id="{E1CAB7F1-D9CD-920A-D3EC-141A3971A8E1}"/>
              </a:ext>
            </a:extLst>
          </p:cNvPr>
          <p:cNvSpPr>
            <a:spLocks noGrp="1"/>
          </p:cNvSpPr>
          <p:nvPr>
            <p:ph type="ftr" sz="quarter" idx="11"/>
          </p:nvPr>
        </p:nvSpPr>
        <p:spPr>
          <a:xfrm>
            <a:off x="5181600" y="6531417"/>
            <a:ext cx="6172200" cy="184742"/>
          </a:xfrm>
        </p:spPr>
        <p:txBody>
          <a:bodyPr/>
          <a:lstStyle/>
          <a:p>
            <a:r>
              <a:rPr lang="en-US"/>
              <a:t>COMMUNICATIONS &amp; CUSTOMER SERVICE COMMITTEE MEETING</a:t>
            </a:r>
          </a:p>
          <a:p>
            <a:endParaRPr lang="en-US"/>
          </a:p>
        </p:txBody>
      </p:sp>
    </p:spTree>
    <p:extLst>
      <p:ext uri="{BB962C8B-B14F-4D97-AF65-F5344CB8AC3E}">
        <p14:creationId xmlns:p14="http://schemas.microsoft.com/office/powerpoint/2010/main" val="58094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7">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F78C70D-67B1-8E65-69EC-736D7C5A2731}"/>
              </a:ext>
            </a:extLst>
          </p:cNvPr>
          <p:cNvSpPr>
            <a:spLocks noGrp="1"/>
          </p:cNvSpPr>
          <p:nvPr>
            <p:ph type="pic" idx="1"/>
          </p:nvPr>
        </p:nvSpPr>
        <p:spPr>
          <a:xfrm>
            <a:off x="0" y="0"/>
            <a:ext cx="71628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Round Single Corner Rectangle 7">
            <a:extLst>
              <a:ext uri="{FF2B5EF4-FFF2-40B4-BE49-F238E27FC236}">
                <a16:creationId xmlns:a16="http://schemas.microsoft.com/office/drawing/2014/main" id="{B262A401-AD5B-0CE6-E386-2258158E0935}"/>
              </a:ext>
            </a:extLst>
          </p:cNvPr>
          <p:cNvSpPr/>
          <p:nvPr userDrawn="1"/>
        </p:nvSpPr>
        <p:spPr>
          <a:xfrm rot="10800000">
            <a:off x="6742906" y="0"/>
            <a:ext cx="5449094" cy="6356350"/>
          </a:xfrm>
          <a:prstGeom prst="round1Rect">
            <a:avLst/>
          </a:prstGeom>
          <a:gradFill>
            <a:gsLst>
              <a:gs pos="31000">
                <a:srgbClr val="0966AF">
                  <a:alpha val="84244"/>
                </a:srgbClr>
              </a:gs>
              <a:gs pos="92000">
                <a:srgbClr val="97D8E9">
                  <a:alpha val="42409"/>
                </a:srgbClr>
              </a:gs>
              <a:gs pos="4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4CF88AEB-29D0-A15E-1C6A-F928CB5849C0}"/>
              </a:ext>
            </a:extLst>
          </p:cNvPr>
          <p:cNvSpPr>
            <a:spLocks noGrp="1"/>
          </p:cNvSpPr>
          <p:nvPr>
            <p:ph type="body" sz="half" idx="2"/>
          </p:nvPr>
        </p:nvSpPr>
        <p:spPr>
          <a:xfrm>
            <a:off x="7254341" y="2069690"/>
            <a:ext cx="4099460" cy="3999321"/>
          </a:xfrm>
        </p:spPr>
        <p:txBody>
          <a:bodyPr/>
          <a:lstStyle>
            <a:lvl1pPr marL="0" indent="0">
              <a:buNone/>
              <a:defRPr sz="1600">
                <a:solidFill>
                  <a:srgbClr val="1B2E5C"/>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FEA6EC-AB82-F49D-DD8F-E94A8EF39FB1}"/>
              </a:ext>
            </a:extLst>
          </p:cNvPr>
          <p:cNvSpPr>
            <a:spLocks noGrp="1"/>
          </p:cNvSpPr>
          <p:nvPr>
            <p:ph type="dt" sz="half" idx="10"/>
          </p:nvPr>
        </p:nvSpPr>
        <p:spPr>
          <a:xfrm>
            <a:off x="572294" y="6361236"/>
            <a:ext cx="2743200" cy="365125"/>
          </a:xfrm>
        </p:spPr>
        <p:txBody>
          <a:bodyPr/>
          <a:lstStyle/>
          <a:p>
            <a:fld id="{6305AC6C-7EC7-5145-80FE-2B1CBC0907CB}" type="datetime1">
              <a:rPr lang="en-US" smtClean="0"/>
              <a:t>11/18/24</a:t>
            </a:fld>
            <a:endParaRPr lang="en-US"/>
          </a:p>
        </p:txBody>
      </p:sp>
      <p:sp>
        <p:nvSpPr>
          <p:cNvPr id="7" name="Slide Number Placeholder 6">
            <a:extLst>
              <a:ext uri="{FF2B5EF4-FFF2-40B4-BE49-F238E27FC236}">
                <a16:creationId xmlns:a16="http://schemas.microsoft.com/office/drawing/2014/main" id="{74454DE5-D21F-D3A3-87F9-06308CF8D164}"/>
              </a:ext>
            </a:extLst>
          </p:cNvPr>
          <p:cNvSpPr>
            <a:spLocks noGrp="1"/>
          </p:cNvSpPr>
          <p:nvPr>
            <p:ph type="sldNum" sz="quarter" idx="12"/>
          </p:nvPr>
        </p:nvSpPr>
        <p:spPr/>
        <p:txBody>
          <a:bodyPr/>
          <a:lstStyle/>
          <a:p>
            <a:fld id="{71B073CA-E1DB-6646-8627-B9A066EC1A46}" type="slidenum">
              <a:rPr lang="en-US" smtClean="0"/>
              <a:t>‹#›</a:t>
            </a:fld>
            <a:endParaRPr lang="en-US"/>
          </a:p>
        </p:txBody>
      </p:sp>
      <p:sp>
        <p:nvSpPr>
          <p:cNvPr id="10" name="Title 1">
            <a:extLst>
              <a:ext uri="{FF2B5EF4-FFF2-40B4-BE49-F238E27FC236}">
                <a16:creationId xmlns:a16="http://schemas.microsoft.com/office/drawing/2014/main" id="{8F9FB64F-F795-FFC4-DBCC-6DF3771DBA5C}"/>
              </a:ext>
            </a:extLst>
          </p:cNvPr>
          <p:cNvSpPr>
            <a:spLocks noGrp="1"/>
          </p:cNvSpPr>
          <p:nvPr>
            <p:ph type="title" hasCustomPrompt="1"/>
          </p:nvPr>
        </p:nvSpPr>
        <p:spPr>
          <a:xfrm>
            <a:off x="7254340" y="817002"/>
            <a:ext cx="4099460" cy="1054252"/>
          </a:xfrm>
        </p:spPr>
        <p:txBody>
          <a:bodyPr anchor="b"/>
          <a:lstStyle>
            <a:lvl1pPr>
              <a:defRPr sz="3200">
                <a:solidFill>
                  <a:schemeClr val="bg1"/>
                </a:solidFill>
              </a:defRPr>
            </a:lvl1pPr>
          </a:lstStyle>
          <a:p>
            <a:r>
              <a:rPr lang="en-US"/>
              <a:t>Click to edit title style</a:t>
            </a:r>
          </a:p>
        </p:txBody>
      </p:sp>
      <p:cxnSp>
        <p:nvCxnSpPr>
          <p:cNvPr id="11" name="Straight Connector 10">
            <a:extLst>
              <a:ext uri="{FF2B5EF4-FFF2-40B4-BE49-F238E27FC236}">
                <a16:creationId xmlns:a16="http://schemas.microsoft.com/office/drawing/2014/main" id="{61BE6760-D43D-DE7F-E777-57DFE552314D}"/>
              </a:ext>
            </a:extLst>
          </p:cNvPr>
          <p:cNvCxnSpPr>
            <a:cxnSpLocks/>
          </p:cNvCxnSpPr>
          <p:nvPr userDrawn="1"/>
        </p:nvCxnSpPr>
        <p:spPr>
          <a:xfrm flipV="1">
            <a:off x="7254340" y="1868271"/>
            <a:ext cx="4099460" cy="2982"/>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66B53FB-915C-E92B-8330-F11889DAA262}"/>
              </a:ext>
            </a:extLst>
          </p:cNvPr>
          <p:cNvPicPr>
            <a:picLocks noChangeAspect="1"/>
          </p:cNvPicPr>
          <p:nvPr userDrawn="1"/>
        </p:nvPicPr>
        <p:blipFill rotWithShape="1">
          <a:blip r:embed="rId2">
            <a:alphaModFix amt="38000"/>
          </a:blip>
          <a:srcRect l="-144" r="40633"/>
          <a:stretch/>
        </p:blipFill>
        <p:spPr>
          <a:xfrm>
            <a:off x="9155430" y="5254030"/>
            <a:ext cx="3036570" cy="1065805"/>
          </a:xfrm>
          <a:prstGeom prst="rect">
            <a:avLst/>
          </a:prstGeom>
        </p:spPr>
      </p:pic>
      <p:sp>
        <p:nvSpPr>
          <p:cNvPr id="2" name="Footer Placeholder 5">
            <a:extLst>
              <a:ext uri="{FF2B5EF4-FFF2-40B4-BE49-F238E27FC236}">
                <a16:creationId xmlns:a16="http://schemas.microsoft.com/office/drawing/2014/main" id="{623FD6C1-BA5C-C0FE-4909-24D1CE55A00F}"/>
              </a:ext>
            </a:extLst>
          </p:cNvPr>
          <p:cNvSpPr>
            <a:spLocks noGrp="1"/>
          </p:cNvSpPr>
          <p:nvPr>
            <p:ph type="ftr" sz="quarter" idx="11"/>
          </p:nvPr>
        </p:nvSpPr>
        <p:spPr>
          <a:xfrm>
            <a:off x="5181600" y="6531417"/>
            <a:ext cx="6172200" cy="184742"/>
          </a:xfrm>
        </p:spPr>
        <p:txBody>
          <a:bodyPr/>
          <a:lstStyle/>
          <a:p>
            <a:r>
              <a:rPr lang="en-US"/>
              <a:t>COMMUNICATIONS &amp; CUSTOMER SERVICE COMMITTEE MEETING</a:t>
            </a:r>
          </a:p>
          <a:p>
            <a:endParaRPr lang="en-US"/>
          </a:p>
        </p:txBody>
      </p:sp>
    </p:spTree>
    <p:extLst>
      <p:ext uri="{BB962C8B-B14F-4D97-AF65-F5344CB8AC3E}">
        <p14:creationId xmlns:p14="http://schemas.microsoft.com/office/powerpoint/2010/main" val="958426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389FC0-5D5A-3651-138D-C26B422DE045}"/>
              </a:ext>
            </a:extLst>
          </p:cNvPr>
          <p:cNvSpPr/>
          <p:nvPr userDrawn="1"/>
        </p:nvSpPr>
        <p:spPr>
          <a:xfrm rot="10800000">
            <a:off x="-6066" y="0"/>
            <a:ext cx="12296678" cy="6858000"/>
          </a:xfrm>
          <a:prstGeom prst="rect">
            <a:avLst/>
          </a:prstGeom>
          <a:gradFill flip="none" rotWithShape="1">
            <a:gsLst>
              <a:gs pos="30000">
                <a:srgbClr val="0966AF">
                  <a:alpha val="84244"/>
                </a:srgbClr>
              </a:gs>
              <a:gs pos="92000">
                <a:schemeClr val="bg1"/>
              </a:gs>
              <a:gs pos="73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Date Placeholder 1">
            <a:extLst>
              <a:ext uri="{FF2B5EF4-FFF2-40B4-BE49-F238E27FC236}">
                <a16:creationId xmlns:a16="http://schemas.microsoft.com/office/drawing/2014/main" id="{309BACE2-825C-4E86-B2A8-68309F29E454}"/>
              </a:ext>
            </a:extLst>
          </p:cNvPr>
          <p:cNvSpPr>
            <a:spLocks noGrp="1"/>
          </p:cNvSpPr>
          <p:nvPr>
            <p:ph type="dt" sz="half" idx="10"/>
          </p:nvPr>
        </p:nvSpPr>
        <p:spPr/>
        <p:txBody>
          <a:bodyPr/>
          <a:lstStyle>
            <a:lvl1pPr>
              <a:defRPr>
                <a:solidFill>
                  <a:schemeClr val="bg1"/>
                </a:solidFill>
              </a:defRPr>
            </a:lvl1pPr>
          </a:lstStyle>
          <a:p>
            <a:fld id="{9E64783D-5B4A-F741-83C6-344A72C7AC47}" type="datetime1">
              <a:rPr lang="en-US" smtClean="0"/>
              <a:t>11/18/24</a:t>
            </a:fld>
            <a:endParaRPr lang="en-US"/>
          </a:p>
        </p:txBody>
      </p:sp>
      <p:sp>
        <p:nvSpPr>
          <p:cNvPr id="4" name="Slide Number Placeholder 3">
            <a:extLst>
              <a:ext uri="{FF2B5EF4-FFF2-40B4-BE49-F238E27FC236}">
                <a16:creationId xmlns:a16="http://schemas.microsoft.com/office/drawing/2014/main" id="{6B913925-BA6C-82AE-CFF6-B86C83EF8425}"/>
              </a:ext>
            </a:extLst>
          </p:cNvPr>
          <p:cNvSpPr>
            <a:spLocks noGrp="1"/>
          </p:cNvSpPr>
          <p:nvPr>
            <p:ph type="sldNum" sz="quarter" idx="12"/>
          </p:nvPr>
        </p:nvSpPr>
        <p:spPr/>
        <p:txBody>
          <a:bodyPr/>
          <a:lstStyle>
            <a:lvl1pPr>
              <a:defRPr>
                <a:solidFill>
                  <a:schemeClr val="bg1"/>
                </a:solidFill>
              </a:defRPr>
            </a:lvl1pPr>
          </a:lstStyle>
          <a:p>
            <a:fld id="{71B073CA-E1DB-6646-8627-B9A066EC1A46}" type="slidenum">
              <a:rPr lang="en-US" smtClean="0"/>
              <a:pPr/>
              <a:t>‹#›</a:t>
            </a:fld>
            <a:endParaRPr lang="en-US"/>
          </a:p>
        </p:txBody>
      </p:sp>
      <p:sp>
        <p:nvSpPr>
          <p:cNvPr id="7" name="Title 1">
            <a:extLst>
              <a:ext uri="{FF2B5EF4-FFF2-40B4-BE49-F238E27FC236}">
                <a16:creationId xmlns:a16="http://schemas.microsoft.com/office/drawing/2014/main" id="{2E17C329-285A-512B-B1FE-9DD10EC3D637}"/>
              </a:ext>
            </a:extLst>
          </p:cNvPr>
          <p:cNvSpPr>
            <a:spLocks noGrp="1"/>
          </p:cNvSpPr>
          <p:nvPr>
            <p:ph type="title" hasCustomPrompt="1"/>
          </p:nvPr>
        </p:nvSpPr>
        <p:spPr>
          <a:xfrm>
            <a:off x="884473" y="3652870"/>
            <a:ext cx="10515600" cy="607890"/>
          </a:xfrm>
        </p:spPr>
        <p:txBody>
          <a:bodyPr/>
          <a:lstStyle>
            <a:lvl1pPr algn="ctr">
              <a:defRPr>
                <a:solidFill>
                  <a:schemeClr val="bg1"/>
                </a:solidFill>
              </a:defRPr>
            </a:lvl1pPr>
          </a:lstStyle>
          <a:p>
            <a:r>
              <a:rPr lang="en-US"/>
              <a:t>Click to edit title style</a:t>
            </a:r>
          </a:p>
        </p:txBody>
      </p:sp>
      <p:pic>
        <p:nvPicPr>
          <p:cNvPr id="5" name="Picture 4" descr="A logo with a sun and waves&#10;&#10;Description automatically generated">
            <a:extLst>
              <a:ext uri="{FF2B5EF4-FFF2-40B4-BE49-F238E27FC236}">
                <a16:creationId xmlns:a16="http://schemas.microsoft.com/office/drawing/2014/main" id="{8EFA0F9A-E681-975C-8095-D69833ABAC92}"/>
              </a:ext>
            </a:extLst>
          </p:cNvPr>
          <p:cNvPicPr>
            <a:picLocks noChangeAspect="1"/>
          </p:cNvPicPr>
          <p:nvPr userDrawn="1"/>
        </p:nvPicPr>
        <p:blipFill>
          <a:blip r:embed="rId2"/>
          <a:stretch>
            <a:fillRect/>
          </a:stretch>
        </p:blipFill>
        <p:spPr>
          <a:xfrm>
            <a:off x="3455232" y="464597"/>
            <a:ext cx="4947678" cy="2827244"/>
          </a:xfrm>
          <a:prstGeom prst="rect">
            <a:avLst/>
          </a:prstGeom>
        </p:spPr>
      </p:pic>
      <p:sp>
        <p:nvSpPr>
          <p:cNvPr id="6" name="Footer Placeholder 5">
            <a:extLst>
              <a:ext uri="{FF2B5EF4-FFF2-40B4-BE49-F238E27FC236}">
                <a16:creationId xmlns:a16="http://schemas.microsoft.com/office/drawing/2014/main" id="{27C844DF-C450-C075-C007-2BCB048E19D5}"/>
              </a:ext>
            </a:extLst>
          </p:cNvPr>
          <p:cNvSpPr>
            <a:spLocks noGrp="1"/>
          </p:cNvSpPr>
          <p:nvPr>
            <p:ph type="ftr" sz="quarter" idx="11"/>
          </p:nvPr>
        </p:nvSpPr>
        <p:spPr>
          <a:xfrm>
            <a:off x="5181600" y="6531417"/>
            <a:ext cx="6172200" cy="184742"/>
          </a:xfrm>
        </p:spPr>
        <p:txBody>
          <a:bodyPr/>
          <a:lstStyle>
            <a:lvl1pPr>
              <a:defRPr>
                <a:solidFill>
                  <a:schemeClr val="bg1"/>
                </a:solidFill>
              </a:defRPr>
            </a:lvl1pPr>
          </a:lstStyle>
          <a:p>
            <a:r>
              <a:rPr lang="en-US"/>
              <a:t>COMMUNICATIONS &amp; CUSTOMER SERVICE COMMITTEE MEETING</a:t>
            </a:r>
          </a:p>
          <a:p>
            <a:endParaRPr lang="en-US"/>
          </a:p>
        </p:txBody>
      </p:sp>
    </p:spTree>
    <p:extLst>
      <p:ext uri="{BB962C8B-B14F-4D97-AF65-F5344CB8AC3E}">
        <p14:creationId xmlns:p14="http://schemas.microsoft.com/office/powerpoint/2010/main" val="190685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97D370-1644-EA20-36B0-0F576613D1DE}"/>
              </a:ext>
            </a:extLst>
          </p:cNvPr>
          <p:cNvSpPr/>
          <p:nvPr userDrawn="1"/>
        </p:nvSpPr>
        <p:spPr>
          <a:xfrm>
            <a:off x="-6066" y="-1"/>
            <a:ext cx="12198066" cy="3106271"/>
          </a:xfrm>
          <a:prstGeom prst="rect">
            <a:avLst/>
          </a:prstGeom>
          <a:gradFill flip="none" rotWithShape="1">
            <a:gsLst>
              <a:gs pos="33000">
                <a:srgbClr val="0966AF">
                  <a:alpha val="84244"/>
                </a:srgbClr>
              </a:gs>
              <a:gs pos="84000">
                <a:schemeClr val="bg1"/>
              </a:gs>
              <a:gs pos="56000">
                <a:srgbClr val="97D8E9">
                  <a:alpha val="42409"/>
                </a:srgbClr>
              </a:gs>
              <a:gs pos="8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14458D5F-E17A-719B-FD1E-2D4E10B2E492}"/>
              </a:ext>
            </a:extLst>
          </p:cNvPr>
          <p:cNvSpPr>
            <a:spLocks noGrp="1"/>
          </p:cNvSpPr>
          <p:nvPr>
            <p:ph type="title" hasCustomPrompt="1"/>
          </p:nvPr>
        </p:nvSpPr>
        <p:spPr/>
        <p:txBody>
          <a:bodyPr/>
          <a:lstStyle>
            <a:lvl1pPr>
              <a:defRPr>
                <a:solidFill>
                  <a:schemeClr val="bg1"/>
                </a:solidFill>
              </a:defRPr>
            </a:lvl1pPr>
          </a:lstStyle>
          <a:p>
            <a:r>
              <a:rPr lang="en-US"/>
              <a:t>Click to edit title style</a:t>
            </a:r>
          </a:p>
        </p:txBody>
      </p:sp>
      <p:sp>
        <p:nvSpPr>
          <p:cNvPr id="3" name="Content Placeholder 2">
            <a:extLst>
              <a:ext uri="{FF2B5EF4-FFF2-40B4-BE49-F238E27FC236}">
                <a16:creationId xmlns:a16="http://schemas.microsoft.com/office/drawing/2014/main" id="{D47CC692-A0C9-EB4B-8A51-124CEDACFF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42E0C2-7856-2959-8B03-40C27CA5943E}"/>
              </a:ext>
            </a:extLst>
          </p:cNvPr>
          <p:cNvSpPr>
            <a:spLocks noGrp="1"/>
          </p:cNvSpPr>
          <p:nvPr>
            <p:ph type="dt" sz="half" idx="10"/>
          </p:nvPr>
        </p:nvSpPr>
        <p:spPr/>
        <p:txBody>
          <a:bodyPr/>
          <a:lstStyle/>
          <a:p>
            <a:fld id="{714D6B88-87BA-2641-8BAF-C8FCD863772D}" type="datetime1">
              <a:rPr lang="en-US" smtClean="0"/>
              <a:t>11/18/24</a:t>
            </a:fld>
            <a:endParaRPr lang="en-US"/>
          </a:p>
        </p:txBody>
      </p:sp>
      <p:sp>
        <p:nvSpPr>
          <p:cNvPr id="6" name="Footer Placeholder 5">
            <a:extLst>
              <a:ext uri="{FF2B5EF4-FFF2-40B4-BE49-F238E27FC236}">
                <a16:creationId xmlns:a16="http://schemas.microsoft.com/office/drawing/2014/main" id="{1F88FC86-C04E-47A8-1A10-DB6B90BC926F}"/>
              </a:ext>
            </a:extLst>
          </p:cNvPr>
          <p:cNvSpPr>
            <a:spLocks noGrp="1"/>
          </p:cNvSpPr>
          <p:nvPr>
            <p:ph type="ftr" sz="quarter" idx="11"/>
          </p:nvPr>
        </p:nvSpPr>
        <p:spPr>
          <a:xfrm>
            <a:off x="5181600" y="6531417"/>
            <a:ext cx="6172200" cy="184742"/>
          </a:xfrm>
        </p:spPr>
        <p:txBody>
          <a:bodyPr/>
          <a:lstStyle/>
          <a:p>
            <a:r>
              <a:rPr lang="en-US"/>
              <a:t>COMMUNICATIONS &amp; CUSTOMER SERVICE COMMITTEE MEETING</a:t>
            </a:r>
          </a:p>
          <a:p>
            <a:endParaRPr lang="en-US"/>
          </a:p>
        </p:txBody>
      </p:sp>
      <p:sp>
        <p:nvSpPr>
          <p:cNvPr id="7" name="Slide Number Placeholder 6">
            <a:extLst>
              <a:ext uri="{FF2B5EF4-FFF2-40B4-BE49-F238E27FC236}">
                <a16:creationId xmlns:a16="http://schemas.microsoft.com/office/drawing/2014/main" id="{19BC8479-224A-930F-4886-0851C9BB6C84}"/>
              </a:ext>
            </a:extLst>
          </p:cNvPr>
          <p:cNvSpPr>
            <a:spLocks noGrp="1"/>
          </p:cNvSpPr>
          <p:nvPr>
            <p:ph type="sldNum" sz="quarter" idx="12"/>
          </p:nvPr>
        </p:nvSpPr>
        <p:spPr/>
        <p:txBody>
          <a:bodyPr/>
          <a:lstStyle/>
          <a:p>
            <a:fld id="{71B073CA-E1DB-6646-8627-B9A066EC1A46}" type="slidenum">
              <a:rPr lang="en-US" smtClean="0"/>
              <a:t>‹#›</a:t>
            </a:fld>
            <a:endParaRPr lang="en-US"/>
          </a:p>
        </p:txBody>
      </p:sp>
      <p:cxnSp>
        <p:nvCxnSpPr>
          <p:cNvPr id="10" name="Straight Connector 9">
            <a:extLst>
              <a:ext uri="{FF2B5EF4-FFF2-40B4-BE49-F238E27FC236}">
                <a16:creationId xmlns:a16="http://schemas.microsoft.com/office/drawing/2014/main" id="{B5E63AF7-0B64-23FF-EF8D-8905A327FFCA}"/>
              </a:ext>
            </a:extLst>
          </p:cNvPr>
          <p:cNvCxnSpPr>
            <a:cxnSpLocks/>
          </p:cNvCxnSpPr>
          <p:nvPr userDrawn="1"/>
        </p:nvCxnSpPr>
        <p:spPr>
          <a:xfrm>
            <a:off x="846994" y="1288927"/>
            <a:ext cx="10506806"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12" name="Picture Placeholder 2">
            <a:extLst>
              <a:ext uri="{FF2B5EF4-FFF2-40B4-BE49-F238E27FC236}">
                <a16:creationId xmlns:a16="http://schemas.microsoft.com/office/drawing/2014/main" id="{81BF62DD-D18D-625A-62BB-E5807DE77EFF}"/>
              </a:ext>
            </a:extLst>
          </p:cNvPr>
          <p:cNvSpPr>
            <a:spLocks noGrp="1"/>
          </p:cNvSpPr>
          <p:nvPr>
            <p:ph type="pic" idx="14"/>
          </p:nvPr>
        </p:nvSpPr>
        <p:spPr>
          <a:xfrm>
            <a:off x="6560718" y="1817738"/>
            <a:ext cx="5631282" cy="43513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11" name="Picture 10">
            <a:extLst>
              <a:ext uri="{FF2B5EF4-FFF2-40B4-BE49-F238E27FC236}">
                <a16:creationId xmlns:a16="http://schemas.microsoft.com/office/drawing/2014/main" id="{6A6E7DA9-3501-A5D8-8B2B-3A144215A705}"/>
              </a:ext>
            </a:extLst>
          </p:cNvPr>
          <p:cNvPicPr>
            <a:picLocks noChangeAspect="1"/>
          </p:cNvPicPr>
          <p:nvPr userDrawn="1"/>
        </p:nvPicPr>
        <p:blipFill rotWithShape="1">
          <a:blip r:embed="rId2"/>
          <a:srcRect l="3303" r="32792"/>
          <a:stretch/>
        </p:blipFill>
        <p:spPr>
          <a:xfrm>
            <a:off x="8931166" y="223122"/>
            <a:ext cx="3260834" cy="1065805"/>
          </a:xfrm>
          <a:prstGeom prst="rect">
            <a:avLst/>
          </a:prstGeom>
        </p:spPr>
      </p:pic>
    </p:spTree>
    <p:extLst>
      <p:ext uri="{BB962C8B-B14F-4D97-AF65-F5344CB8AC3E}">
        <p14:creationId xmlns:p14="http://schemas.microsoft.com/office/powerpoint/2010/main" val="1981385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CA64277-E16C-7F5C-34ED-CECE4FF4F175}"/>
              </a:ext>
            </a:extLst>
          </p:cNvPr>
          <p:cNvSpPr/>
          <p:nvPr userDrawn="1"/>
        </p:nvSpPr>
        <p:spPr>
          <a:xfrm>
            <a:off x="0" y="0"/>
            <a:ext cx="12191999" cy="6858000"/>
          </a:xfrm>
          <a:prstGeom prst="rect">
            <a:avLst/>
          </a:prstGeom>
          <a:gradFill flip="none" rotWithShape="1">
            <a:gsLst>
              <a:gs pos="30000">
                <a:srgbClr val="0966AF">
                  <a:alpha val="84244"/>
                </a:srgbClr>
              </a:gs>
              <a:gs pos="94000">
                <a:schemeClr val="bg1"/>
              </a:gs>
              <a:gs pos="85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E1CC1671-4521-2A7A-F5FC-FD897B45E990}"/>
              </a:ext>
            </a:extLst>
          </p:cNvPr>
          <p:cNvSpPr>
            <a:spLocks noGrp="1"/>
          </p:cNvSpPr>
          <p:nvPr>
            <p:ph type="title" hasCustomPrompt="1"/>
          </p:nvPr>
        </p:nvSpPr>
        <p:spPr>
          <a:xfrm>
            <a:off x="838200" y="795401"/>
            <a:ext cx="10515600" cy="658080"/>
          </a:xfrm>
        </p:spPr>
        <p:txBody>
          <a:bodyPr/>
          <a:lstStyle>
            <a:lvl1pPr>
              <a:defRPr>
                <a:solidFill>
                  <a:schemeClr val="bg1"/>
                </a:solidFill>
              </a:defRPr>
            </a:lvl1pPr>
          </a:lstStyle>
          <a:p>
            <a:r>
              <a:rPr lang="en-US"/>
              <a:t>Click to edit title style</a:t>
            </a:r>
          </a:p>
        </p:txBody>
      </p:sp>
      <p:sp>
        <p:nvSpPr>
          <p:cNvPr id="3" name="Text Placeholder 2">
            <a:extLst>
              <a:ext uri="{FF2B5EF4-FFF2-40B4-BE49-F238E27FC236}">
                <a16:creationId xmlns:a16="http://schemas.microsoft.com/office/drawing/2014/main" id="{9683D858-2704-F7F1-3F5C-94D8405F459F}"/>
              </a:ext>
            </a:extLst>
          </p:cNvPr>
          <p:cNvSpPr>
            <a:spLocks noGrp="1"/>
          </p:cNvSpPr>
          <p:nvPr>
            <p:ph type="body" idx="1"/>
          </p:nvPr>
        </p:nvSpPr>
        <p:spPr>
          <a:xfrm>
            <a:off x="839788" y="1681163"/>
            <a:ext cx="5157787" cy="567714"/>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8DB4A6B1-A111-F4DB-5556-205C1C13B113}"/>
              </a:ext>
            </a:extLst>
          </p:cNvPr>
          <p:cNvSpPr>
            <a:spLocks noGrp="1"/>
          </p:cNvSpPr>
          <p:nvPr>
            <p:ph type="body" sz="quarter" idx="3"/>
          </p:nvPr>
        </p:nvSpPr>
        <p:spPr>
          <a:xfrm>
            <a:off x="6172200" y="1681163"/>
            <a:ext cx="5183188" cy="567705"/>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695451-D7AA-2A3F-767A-8C8BBC61EFFC}"/>
              </a:ext>
            </a:extLst>
          </p:cNvPr>
          <p:cNvSpPr>
            <a:spLocks noGrp="1"/>
          </p:cNvSpPr>
          <p:nvPr>
            <p:ph sz="quarter" idx="4"/>
          </p:nvPr>
        </p:nvSpPr>
        <p:spPr>
          <a:xfrm>
            <a:off x="6172200" y="2353235"/>
            <a:ext cx="5183188" cy="383642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5036ECF7-2998-AFC9-588E-E353BAF03877}"/>
              </a:ext>
            </a:extLst>
          </p:cNvPr>
          <p:cNvCxnSpPr>
            <a:cxnSpLocks/>
          </p:cNvCxnSpPr>
          <p:nvPr userDrawn="1"/>
        </p:nvCxnSpPr>
        <p:spPr>
          <a:xfrm>
            <a:off x="846994" y="1463738"/>
            <a:ext cx="10506806"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34D8940D-990F-8592-37FE-66BC76EEC3BF}"/>
              </a:ext>
            </a:extLst>
          </p:cNvPr>
          <p:cNvSpPr>
            <a:spLocks noGrp="1"/>
          </p:cNvSpPr>
          <p:nvPr>
            <p:ph type="sldNum" sz="quarter" idx="12"/>
          </p:nvPr>
        </p:nvSpPr>
        <p:spPr/>
        <p:txBody>
          <a:bodyPr/>
          <a:lstStyle/>
          <a:p>
            <a:fld id="{71B073CA-E1DB-6646-8627-B9A066EC1A46}" type="slidenum">
              <a:rPr lang="en-US" smtClean="0"/>
              <a:t>‹#›</a:t>
            </a:fld>
            <a:endParaRPr lang="en-US"/>
          </a:p>
        </p:txBody>
      </p:sp>
      <p:sp>
        <p:nvSpPr>
          <p:cNvPr id="4" name="Content Placeholder 3">
            <a:extLst>
              <a:ext uri="{FF2B5EF4-FFF2-40B4-BE49-F238E27FC236}">
                <a16:creationId xmlns:a16="http://schemas.microsoft.com/office/drawing/2014/main" id="{10ED73DB-8D22-3C96-C74C-1674E5E08D54}"/>
              </a:ext>
            </a:extLst>
          </p:cNvPr>
          <p:cNvSpPr>
            <a:spLocks noGrp="1"/>
          </p:cNvSpPr>
          <p:nvPr>
            <p:ph sz="half" idx="2"/>
          </p:nvPr>
        </p:nvSpPr>
        <p:spPr>
          <a:xfrm>
            <a:off x="839788" y="2353235"/>
            <a:ext cx="5157787" cy="383642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01579A-BCC3-617F-0619-C44E9462AC6E}"/>
              </a:ext>
            </a:extLst>
          </p:cNvPr>
          <p:cNvSpPr>
            <a:spLocks noGrp="1"/>
          </p:cNvSpPr>
          <p:nvPr>
            <p:ph type="dt" sz="half" idx="10"/>
          </p:nvPr>
        </p:nvSpPr>
        <p:spPr/>
        <p:txBody>
          <a:bodyPr/>
          <a:lstStyle/>
          <a:p>
            <a:fld id="{C01406B1-6AC8-C547-97A4-7242AEDA87E2}" type="datetime1">
              <a:rPr lang="en-US" smtClean="0"/>
              <a:t>11/18/24</a:t>
            </a:fld>
            <a:endParaRPr lang="en-US"/>
          </a:p>
        </p:txBody>
      </p:sp>
      <p:pic>
        <p:nvPicPr>
          <p:cNvPr id="14" name="Picture 13">
            <a:extLst>
              <a:ext uri="{FF2B5EF4-FFF2-40B4-BE49-F238E27FC236}">
                <a16:creationId xmlns:a16="http://schemas.microsoft.com/office/drawing/2014/main" id="{54D86E75-C816-0D3B-23E7-D81AAD2BE857}"/>
              </a:ext>
            </a:extLst>
          </p:cNvPr>
          <p:cNvPicPr>
            <a:picLocks noChangeAspect="1"/>
          </p:cNvPicPr>
          <p:nvPr userDrawn="1"/>
        </p:nvPicPr>
        <p:blipFill rotWithShape="1">
          <a:blip r:embed="rId2"/>
          <a:srcRect l="20245" r="-3357"/>
          <a:stretch/>
        </p:blipFill>
        <p:spPr>
          <a:xfrm>
            <a:off x="0" y="5228031"/>
            <a:ext cx="4240924" cy="1065805"/>
          </a:xfrm>
          <a:prstGeom prst="rect">
            <a:avLst/>
          </a:prstGeom>
        </p:spPr>
      </p:pic>
      <p:sp>
        <p:nvSpPr>
          <p:cNvPr id="10" name="Footer Placeholder 5">
            <a:extLst>
              <a:ext uri="{FF2B5EF4-FFF2-40B4-BE49-F238E27FC236}">
                <a16:creationId xmlns:a16="http://schemas.microsoft.com/office/drawing/2014/main" id="{E9FBB26F-7F2D-53BA-58BB-605EAB54EDCD}"/>
              </a:ext>
            </a:extLst>
          </p:cNvPr>
          <p:cNvSpPr txBox="1">
            <a:spLocks/>
          </p:cNvSpPr>
          <p:nvPr userDrawn="1"/>
        </p:nvSpPr>
        <p:spPr>
          <a:xfrm>
            <a:off x="5181600" y="6531417"/>
            <a:ext cx="6172200" cy="184742"/>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rgbClr val="1B2E5C"/>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COMMUNICATIONS &amp; CUSTOMER SERVICE COMMITTEE MEETING</a:t>
            </a:r>
          </a:p>
          <a:p>
            <a:endParaRPr lang="en-US"/>
          </a:p>
        </p:txBody>
      </p:sp>
    </p:spTree>
    <p:extLst>
      <p:ext uri="{BB962C8B-B14F-4D97-AF65-F5344CB8AC3E}">
        <p14:creationId xmlns:p14="http://schemas.microsoft.com/office/powerpoint/2010/main" val="1861503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0C6138-4F1C-B547-FF9F-43C23101FD89}"/>
              </a:ext>
            </a:extLst>
          </p:cNvPr>
          <p:cNvSpPr/>
          <p:nvPr userDrawn="1"/>
        </p:nvSpPr>
        <p:spPr>
          <a:xfrm>
            <a:off x="-6066" y="0"/>
            <a:ext cx="12323572" cy="6858000"/>
          </a:xfrm>
          <a:prstGeom prst="rect">
            <a:avLst/>
          </a:prstGeom>
          <a:gradFill flip="none" rotWithShape="1">
            <a:gsLst>
              <a:gs pos="30000">
                <a:srgbClr val="0966AF">
                  <a:alpha val="84244"/>
                </a:srgbClr>
              </a:gs>
              <a:gs pos="92000">
                <a:schemeClr val="bg1"/>
              </a:gs>
              <a:gs pos="73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1BAFF06F-2190-A605-D21D-F371A0D5DB4A}"/>
              </a:ext>
            </a:extLst>
          </p:cNvPr>
          <p:cNvSpPr>
            <a:spLocks noGrp="1"/>
          </p:cNvSpPr>
          <p:nvPr>
            <p:ph type="ctrTitle" hasCustomPrompt="1"/>
          </p:nvPr>
        </p:nvSpPr>
        <p:spPr>
          <a:xfrm>
            <a:off x="823913" y="997981"/>
            <a:ext cx="6666099" cy="2387600"/>
          </a:xfrm>
        </p:spPr>
        <p:txBody>
          <a:bodyPr anchor="b">
            <a:noAutofit/>
          </a:bodyPr>
          <a:lstStyle>
            <a:lvl1pPr algn="l">
              <a:defRPr sz="6000" b="1" i="0">
                <a:solidFill>
                  <a:schemeClr val="bg1"/>
                </a:solidFill>
                <a:latin typeface="Helvetica" pitchFamily="2" charset="0"/>
              </a:defRPr>
            </a:lvl1pPr>
          </a:lstStyle>
          <a:p>
            <a:r>
              <a:rPr lang="en-US"/>
              <a:t>Click to edit title style</a:t>
            </a:r>
          </a:p>
        </p:txBody>
      </p:sp>
      <p:sp>
        <p:nvSpPr>
          <p:cNvPr id="4" name="Date Placeholder 3">
            <a:extLst>
              <a:ext uri="{FF2B5EF4-FFF2-40B4-BE49-F238E27FC236}">
                <a16:creationId xmlns:a16="http://schemas.microsoft.com/office/drawing/2014/main" id="{082C7A02-17FB-4744-C320-2BD4F2607389}"/>
              </a:ext>
            </a:extLst>
          </p:cNvPr>
          <p:cNvSpPr>
            <a:spLocks noGrp="1"/>
          </p:cNvSpPr>
          <p:nvPr>
            <p:ph type="dt" sz="half" idx="10"/>
          </p:nvPr>
        </p:nvSpPr>
        <p:spPr>
          <a:xfrm>
            <a:off x="838200" y="6348535"/>
            <a:ext cx="2743200" cy="365125"/>
          </a:xfrm>
        </p:spPr>
        <p:txBody>
          <a:bodyPr/>
          <a:lstStyle/>
          <a:p>
            <a:fld id="{995F338A-136C-B34F-ACDB-415D35B73F89}" type="datetime1">
              <a:rPr lang="en-US" smtClean="0"/>
              <a:t>11/18/24</a:t>
            </a:fld>
            <a:endParaRPr lang="en-US"/>
          </a:p>
        </p:txBody>
      </p:sp>
      <p:sp>
        <p:nvSpPr>
          <p:cNvPr id="5" name="Footer Placeholder 4">
            <a:extLst>
              <a:ext uri="{FF2B5EF4-FFF2-40B4-BE49-F238E27FC236}">
                <a16:creationId xmlns:a16="http://schemas.microsoft.com/office/drawing/2014/main" id="{7A84D2E7-A35F-8C89-C36E-EB7C80EBC68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571D46A-C403-A7D8-869D-A80A30B9AC12}"/>
              </a:ext>
            </a:extLst>
          </p:cNvPr>
          <p:cNvSpPr>
            <a:spLocks noGrp="1"/>
          </p:cNvSpPr>
          <p:nvPr>
            <p:ph type="sldNum" sz="quarter" idx="12"/>
          </p:nvPr>
        </p:nvSpPr>
        <p:spPr/>
        <p:txBody>
          <a:bodyPr/>
          <a:lstStyle/>
          <a:p>
            <a:fld id="{71B073CA-E1DB-6646-8627-B9A066EC1A46}" type="slidenum">
              <a:rPr lang="en-US" smtClean="0"/>
              <a:t>‹#›</a:t>
            </a:fld>
            <a:endParaRPr lang="en-US"/>
          </a:p>
        </p:txBody>
      </p:sp>
      <p:pic>
        <p:nvPicPr>
          <p:cNvPr id="10" name="Picture 9" descr="A logo with a sun and waves&#10;&#10;Description automatically generated">
            <a:extLst>
              <a:ext uri="{FF2B5EF4-FFF2-40B4-BE49-F238E27FC236}">
                <a16:creationId xmlns:a16="http://schemas.microsoft.com/office/drawing/2014/main" id="{37834BAB-8B32-86AD-EA59-DF54324ADE35}"/>
              </a:ext>
            </a:extLst>
          </p:cNvPr>
          <p:cNvPicPr>
            <a:picLocks noChangeAspect="1"/>
          </p:cNvPicPr>
          <p:nvPr userDrawn="1"/>
        </p:nvPicPr>
        <p:blipFill>
          <a:blip r:embed="rId2"/>
          <a:stretch>
            <a:fillRect/>
          </a:stretch>
        </p:blipFill>
        <p:spPr>
          <a:xfrm>
            <a:off x="8319991" y="4292553"/>
            <a:ext cx="3328577" cy="1902044"/>
          </a:xfrm>
          <a:prstGeom prst="rect">
            <a:avLst/>
          </a:prstGeom>
        </p:spPr>
      </p:pic>
      <p:cxnSp>
        <p:nvCxnSpPr>
          <p:cNvPr id="9" name="Straight Connector 8">
            <a:extLst>
              <a:ext uri="{FF2B5EF4-FFF2-40B4-BE49-F238E27FC236}">
                <a16:creationId xmlns:a16="http://schemas.microsoft.com/office/drawing/2014/main" id="{ECE1F118-421A-CA40-513E-DF516D9EA5B1}"/>
              </a:ext>
            </a:extLst>
          </p:cNvPr>
          <p:cNvCxnSpPr>
            <a:cxnSpLocks/>
          </p:cNvCxnSpPr>
          <p:nvPr userDrawn="1"/>
        </p:nvCxnSpPr>
        <p:spPr>
          <a:xfrm>
            <a:off x="838200" y="3372134"/>
            <a:ext cx="6651812"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7E974C75-2A2B-16BD-1E96-4834378B8800}"/>
              </a:ext>
            </a:extLst>
          </p:cNvPr>
          <p:cNvSpPr>
            <a:spLocks noGrp="1"/>
          </p:cNvSpPr>
          <p:nvPr>
            <p:ph type="subTitle" idx="1"/>
          </p:nvPr>
        </p:nvSpPr>
        <p:spPr>
          <a:xfrm>
            <a:off x="823913" y="3477656"/>
            <a:ext cx="6666099" cy="1655762"/>
          </a:xfrm>
        </p:spPr>
        <p:txBody>
          <a:bodyPr/>
          <a:lstStyle>
            <a:lvl1pPr marL="0" indent="0" algn="l">
              <a:buNone/>
              <a:defRPr sz="2400">
                <a:solidFill>
                  <a:srgbClr val="0966A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A white logo with a sun and waves&#10;&#10;Description automatically generated">
            <a:extLst>
              <a:ext uri="{FF2B5EF4-FFF2-40B4-BE49-F238E27FC236}">
                <a16:creationId xmlns:a16="http://schemas.microsoft.com/office/drawing/2014/main" id="{F43393FC-CC56-9761-6D42-027B3AE6AB9D}"/>
              </a:ext>
            </a:extLst>
          </p:cNvPr>
          <p:cNvPicPr>
            <a:picLocks noChangeAspect="1"/>
          </p:cNvPicPr>
          <p:nvPr userDrawn="1"/>
        </p:nvPicPr>
        <p:blipFill rotWithShape="1">
          <a:blip r:embed="rId3">
            <a:alphaModFix amt="41000"/>
          </a:blip>
          <a:srcRect l="27241" t="-1197" r="867" b="-1625"/>
          <a:stretch/>
        </p:blipFill>
        <p:spPr>
          <a:xfrm>
            <a:off x="-6066" y="4670704"/>
            <a:ext cx="4023361" cy="1685646"/>
          </a:xfrm>
          <a:prstGeom prst="rect">
            <a:avLst/>
          </a:prstGeom>
        </p:spPr>
      </p:pic>
    </p:spTree>
    <p:extLst>
      <p:ext uri="{BB962C8B-B14F-4D97-AF65-F5344CB8AC3E}">
        <p14:creationId xmlns:p14="http://schemas.microsoft.com/office/powerpoint/2010/main" val="98178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3">
    <p:spTree>
      <p:nvGrpSpPr>
        <p:cNvPr id="1" name=""/>
        <p:cNvGrpSpPr/>
        <p:nvPr/>
      </p:nvGrpSpPr>
      <p:grpSpPr>
        <a:xfrm>
          <a:off x="0" y="0"/>
          <a:ext cx="0" cy="0"/>
          <a:chOff x="0" y="0"/>
          <a:chExt cx="0" cy="0"/>
        </a:xfrm>
      </p:grpSpPr>
      <p:sp>
        <p:nvSpPr>
          <p:cNvPr id="9" name="Round Single Corner Rectangle 8">
            <a:extLst>
              <a:ext uri="{FF2B5EF4-FFF2-40B4-BE49-F238E27FC236}">
                <a16:creationId xmlns:a16="http://schemas.microsoft.com/office/drawing/2014/main" id="{BB41F3DA-E501-B197-46F1-5B070E24627F}"/>
              </a:ext>
            </a:extLst>
          </p:cNvPr>
          <p:cNvSpPr/>
          <p:nvPr userDrawn="1"/>
        </p:nvSpPr>
        <p:spPr>
          <a:xfrm>
            <a:off x="0" y="471488"/>
            <a:ext cx="5029200" cy="6386511"/>
          </a:xfrm>
          <a:prstGeom prst="round1Rect">
            <a:avLst/>
          </a:prstGeom>
          <a:gradFill flip="none" rotWithShape="1">
            <a:gsLst>
              <a:gs pos="62000">
                <a:srgbClr val="0966AF">
                  <a:alpha val="84244"/>
                </a:srgbClr>
              </a:gs>
              <a:gs pos="92000">
                <a:srgbClr val="97D8E9">
                  <a:alpha val="42409"/>
                </a:srgbClr>
              </a:gs>
              <a:gs pos="22000">
                <a:srgbClr val="204C90">
                  <a:lumMod val="100000"/>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9DFEA6EC-AB82-F49D-DD8F-E94A8EF39FB1}"/>
              </a:ext>
            </a:extLst>
          </p:cNvPr>
          <p:cNvSpPr>
            <a:spLocks noGrp="1"/>
          </p:cNvSpPr>
          <p:nvPr>
            <p:ph type="dt" sz="half" idx="10"/>
          </p:nvPr>
        </p:nvSpPr>
        <p:spPr>
          <a:xfrm>
            <a:off x="572294" y="6361236"/>
            <a:ext cx="2743200" cy="365125"/>
          </a:xfrm>
        </p:spPr>
        <p:txBody>
          <a:bodyPr/>
          <a:lstStyle>
            <a:lvl1pPr>
              <a:defRPr>
                <a:solidFill>
                  <a:schemeClr val="bg1"/>
                </a:solidFill>
              </a:defRPr>
            </a:lvl1pPr>
          </a:lstStyle>
          <a:p>
            <a:fld id="{6305AC6C-7EC7-5145-80FE-2B1CBC0907CB}" type="datetime1">
              <a:rPr lang="en-US" smtClean="0"/>
              <a:pPr/>
              <a:t>11/18/24</a:t>
            </a:fld>
            <a:endParaRPr lang="en-US"/>
          </a:p>
        </p:txBody>
      </p:sp>
      <p:sp>
        <p:nvSpPr>
          <p:cNvPr id="7" name="Slide Number Placeholder 6">
            <a:extLst>
              <a:ext uri="{FF2B5EF4-FFF2-40B4-BE49-F238E27FC236}">
                <a16:creationId xmlns:a16="http://schemas.microsoft.com/office/drawing/2014/main" id="{74454DE5-D21F-D3A3-87F9-06308CF8D164}"/>
              </a:ext>
            </a:extLst>
          </p:cNvPr>
          <p:cNvSpPr>
            <a:spLocks noGrp="1"/>
          </p:cNvSpPr>
          <p:nvPr>
            <p:ph type="sldNum" sz="quarter" idx="12"/>
          </p:nvPr>
        </p:nvSpPr>
        <p:spPr/>
        <p:txBody>
          <a:bodyPr/>
          <a:lstStyle/>
          <a:p>
            <a:fld id="{71B073CA-E1DB-6646-8627-B9A066EC1A46}" type="slidenum">
              <a:rPr lang="en-US" smtClean="0"/>
              <a:t>‹#›</a:t>
            </a:fld>
            <a:endParaRPr lang="en-US"/>
          </a:p>
        </p:txBody>
      </p:sp>
      <p:sp>
        <p:nvSpPr>
          <p:cNvPr id="10" name="Title 1">
            <a:extLst>
              <a:ext uri="{FF2B5EF4-FFF2-40B4-BE49-F238E27FC236}">
                <a16:creationId xmlns:a16="http://schemas.microsoft.com/office/drawing/2014/main" id="{8F9FB64F-F795-FFC4-DBCC-6DF3771DBA5C}"/>
              </a:ext>
            </a:extLst>
          </p:cNvPr>
          <p:cNvSpPr>
            <a:spLocks noGrp="1"/>
          </p:cNvSpPr>
          <p:nvPr>
            <p:ph type="title" hasCustomPrompt="1"/>
          </p:nvPr>
        </p:nvSpPr>
        <p:spPr>
          <a:xfrm>
            <a:off x="487780" y="1045465"/>
            <a:ext cx="4099460" cy="1054252"/>
          </a:xfrm>
        </p:spPr>
        <p:txBody>
          <a:bodyPr anchor="b"/>
          <a:lstStyle>
            <a:lvl1pPr>
              <a:defRPr sz="3200">
                <a:solidFill>
                  <a:schemeClr val="bg1"/>
                </a:solidFill>
              </a:defRPr>
            </a:lvl1pPr>
          </a:lstStyle>
          <a:p>
            <a:r>
              <a:rPr lang="en-US"/>
              <a:t>Click to edit title style</a:t>
            </a:r>
          </a:p>
        </p:txBody>
      </p:sp>
      <p:cxnSp>
        <p:nvCxnSpPr>
          <p:cNvPr id="11" name="Straight Connector 10">
            <a:extLst>
              <a:ext uri="{FF2B5EF4-FFF2-40B4-BE49-F238E27FC236}">
                <a16:creationId xmlns:a16="http://schemas.microsoft.com/office/drawing/2014/main" id="{61BE6760-D43D-DE7F-E777-57DFE552314D}"/>
              </a:ext>
            </a:extLst>
          </p:cNvPr>
          <p:cNvCxnSpPr>
            <a:cxnSpLocks/>
          </p:cNvCxnSpPr>
          <p:nvPr userDrawn="1"/>
        </p:nvCxnSpPr>
        <p:spPr>
          <a:xfrm flipV="1">
            <a:off x="487780" y="2096734"/>
            <a:ext cx="4099460" cy="2982"/>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4CF88AEB-29D0-A15E-1C6A-F928CB5849C0}"/>
              </a:ext>
            </a:extLst>
          </p:cNvPr>
          <p:cNvSpPr>
            <a:spLocks noGrp="1"/>
          </p:cNvSpPr>
          <p:nvPr>
            <p:ph type="body" sz="half" idx="2"/>
          </p:nvPr>
        </p:nvSpPr>
        <p:spPr>
          <a:xfrm>
            <a:off x="487781" y="2298153"/>
            <a:ext cx="4099460" cy="3999321"/>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Content Placeholder 5">
            <a:extLst>
              <a:ext uri="{FF2B5EF4-FFF2-40B4-BE49-F238E27FC236}">
                <a16:creationId xmlns:a16="http://schemas.microsoft.com/office/drawing/2014/main" id="{8D83B433-67C0-53B8-5C1B-93016499443A}"/>
              </a:ext>
            </a:extLst>
          </p:cNvPr>
          <p:cNvSpPr>
            <a:spLocks noGrp="1"/>
          </p:cNvSpPr>
          <p:nvPr>
            <p:ph sz="quarter" idx="4"/>
          </p:nvPr>
        </p:nvSpPr>
        <p:spPr>
          <a:xfrm>
            <a:off x="5667311" y="1045465"/>
            <a:ext cx="5821300" cy="49372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a:extLst>
              <a:ext uri="{FF2B5EF4-FFF2-40B4-BE49-F238E27FC236}">
                <a16:creationId xmlns:a16="http://schemas.microsoft.com/office/drawing/2014/main" id="{891EE74E-40A2-AFBF-ECBC-77B7197D08A6}"/>
              </a:ext>
            </a:extLst>
          </p:cNvPr>
          <p:cNvPicPr>
            <a:picLocks noChangeAspect="1"/>
          </p:cNvPicPr>
          <p:nvPr userDrawn="1"/>
        </p:nvPicPr>
        <p:blipFill rotWithShape="1">
          <a:blip r:embed="rId2"/>
          <a:srcRect l="20245" r="-3357"/>
          <a:stretch/>
        </p:blipFill>
        <p:spPr>
          <a:xfrm>
            <a:off x="0" y="5539554"/>
            <a:ext cx="4240924" cy="1065805"/>
          </a:xfrm>
          <a:prstGeom prst="rect">
            <a:avLst/>
          </a:prstGeom>
        </p:spPr>
      </p:pic>
      <p:sp>
        <p:nvSpPr>
          <p:cNvPr id="2" name="Footer Placeholder 5">
            <a:extLst>
              <a:ext uri="{FF2B5EF4-FFF2-40B4-BE49-F238E27FC236}">
                <a16:creationId xmlns:a16="http://schemas.microsoft.com/office/drawing/2014/main" id="{DE12E19F-886B-291D-4A24-D72F51F52BEC}"/>
              </a:ext>
            </a:extLst>
          </p:cNvPr>
          <p:cNvSpPr>
            <a:spLocks noGrp="1"/>
          </p:cNvSpPr>
          <p:nvPr>
            <p:ph type="ftr" sz="quarter" idx="11"/>
          </p:nvPr>
        </p:nvSpPr>
        <p:spPr>
          <a:xfrm>
            <a:off x="5181600" y="6531417"/>
            <a:ext cx="6172200" cy="184742"/>
          </a:xfrm>
        </p:spPr>
        <p:txBody>
          <a:bodyPr/>
          <a:lstStyle/>
          <a:p>
            <a:r>
              <a:rPr lang="en-US"/>
              <a:t>COMMUNICATIONS &amp; CUSTOMER SERVICE COMMITTEE MEETING</a:t>
            </a:r>
          </a:p>
          <a:p>
            <a:endParaRPr lang="en-US"/>
          </a:p>
        </p:txBody>
      </p:sp>
    </p:spTree>
    <p:extLst>
      <p:ext uri="{BB962C8B-B14F-4D97-AF65-F5344CB8AC3E}">
        <p14:creationId xmlns:p14="http://schemas.microsoft.com/office/powerpoint/2010/main" val="3434469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561052A-9689-E985-64EE-94A5B8AD30DA}"/>
              </a:ext>
            </a:extLst>
          </p:cNvPr>
          <p:cNvSpPr/>
          <p:nvPr userDrawn="1"/>
        </p:nvSpPr>
        <p:spPr>
          <a:xfrm>
            <a:off x="3563471" y="18856"/>
            <a:ext cx="8628527" cy="6858000"/>
          </a:xfrm>
          <a:prstGeom prst="rect">
            <a:avLst/>
          </a:prstGeom>
          <a:gradFill flip="none" rotWithShape="1">
            <a:gsLst>
              <a:gs pos="47000">
                <a:srgbClr val="0966AF">
                  <a:alpha val="80000"/>
                </a:srgbClr>
              </a:gs>
              <a:gs pos="100000">
                <a:schemeClr val="bg1"/>
              </a:gs>
              <a:gs pos="85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83AA86F2-565E-900F-58C7-76AC36435A4C}"/>
              </a:ext>
            </a:extLst>
          </p:cNvPr>
          <p:cNvSpPr>
            <a:spLocks noGrp="1"/>
          </p:cNvSpPr>
          <p:nvPr>
            <p:ph type="title" hasCustomPrompt="1"/>
          </p:nvPr>
        </p:nvSpPr>
        <p:spPr>
          <a:xfrm>
            <a:off x="5186528" y="573680"/>
            <a:ext cx="6167272" cy="717235"/>
          </a:xfrm>
        </p:spPr>
        <p:txBody>
          <a:bodyPr anchor="b"/>
          <a:lstStyle>
            <a:lvl1pPr>
              <a:defRPr sz="3200">
                <a:solidFill>
                  <a:schemeClr val="bg1"/>
                </a:solidFill>
              </a:defRPr>
            </a:lvl1pPr>
          </a:lstStyle>
          <a:p>
            <a:r>
              <a:rPr lang="en-US"/>
              <a:t>Click to edit title style</a:t>
            </a:r>
          </a:p>
        </p:txBody>
      </p:sp>
      <p:sp>
        <p:nvSpPr>
          <p:cNvPr id="5" name="Date Placeholder 4">
            <a:extLst>
              <a:ext uri="{FF2B5EF4-FFF2-40B4-BE49-F238E27FC236}">
                <a16:creationId xmlns:a16="http://schemas.microsoft.com/office/drawing/2014/main" id="{31724CF0-5AF9-2E71-0B27-5E15CC392193}"/>
              </a:ext>
            </a:extLst>
          </p:cNvPr>
          <p:cNvSpPr>
            <a:spLocks noGrp="1"/>
          </p:cNvSpPr>
          <p:nvPr>
            <p:ph type="dt" sz="half" idx="10"/>
          </p:nvPr>
        </p:nvSpPr>
        <p:spPr>
          <a:xfrm>
            <a:off x="554038" y="6374666"/>
            <a:ext cx="2743200" cy="365125"/>
          </a:xfrm>
        </p:spPr>
        <p:txBody>
          <a:bodyPr/>
          <a:lstStyle>
            <a:lvl1pPr>
              <a:defRPr>
                <a:solidFill>
                  <a:srgbClr val="1B2E5C"/>
                </a:solidFill>
              </a:defRPr>
            </a:lvl1pPr>
          </a:lstStyle>
          <a:p>
            <a:fld id="{2E248986-3079-8847-BFAC-9AC07298F152}" type="datetime1">
              <a:rPr lang="en-US" smtClean="0"/>
              <a:t>11/18/24</a:t>
            </a:fld>
            <a:endParaRPr lang="en-US"/>
          </a:p>
        </p:txBody>
      </p:sp>
      <p:sp>
        <p:nvSpPr>
          <p:cNvPr id="11" name="Picture Placeholder 2">
            <a:extLst>
              <a:ext uri="{FF2B5EF4-FFF2-40B4-BE49-F238E27FC236}">
                <a16:creationId xmlns:a16="http://schemas.microsoft.com/office/drawing/2014/main" id="{6FDC85BC-2D4A-2455-F522-E903DA5342C6}"/>
              </a:ext>
            </a:extLst>
          </p:cNvPr>
          <p:cNvSpPr>
            <a:spLocks noGrp="1"/>
          </p:cNvSpPr>
          <p:nvPr>
            <p:ph type="pic" idx="13"/>
          </p:nvPr>
        </p:nvSpPr>
        <p:spPr>
          <a:xfrm>
            <a:off x="0" y="618565"/>
            <a:ext cx="4725185" cy="54191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cxnSp>
        <p:nvCxnSpPr>
          <p:cNvPr id="16" name="Straight Connector 15">
            <a:extLst>
              <a:ext uri="{FF2B5EF4-FFF2-40B4-BE49-F238E27FC236}">
                <a16:creationId xmlns:a16="http://schemas.microsoft.com/office/drawing/2014/main" id="{A8B25725-5A83-101D-641C-327811DF072E}"/>
              </a:ext>
            </a:extLst>
          </p:cNvPr>
          <p:cNvCxnSpPr>
            <a:cxnSpLocks/>
          </p:cNvCxnSpPr>
          <p:nvPr userDrawn="1"/>
        </p:nvCxnSpPr>
        <p:spPr>
          <a:xfrm flipV="1">
            <a:off x="5186528" y="1288927"/>
            <a:ext cx="6167272" cy="1988"/>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EAC57298-D02E-E1C3-4CCF-177C5C9F1263}"/>
              </a:ext>
            </a:extLst>
          </p:cNvPr>
          <p:cNvSpPr>
            <a:spLocks noGrp="1"/>
          </p:cNvSpPr>
          <p:nvPr>
            <p:ph type="body" idx="1"/>
          </p:nvPr>
        </p:nvSpPr>
        <p:spPr>
          <a:xfrm>
            <a:off x="5186528" y="1449305"/>
            <a:ext cx="6167272" cy="567714"/>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a:extLst>
              <a:ext uri="{FF2B5EF4-FFF2-40B4-BE49-F238E27FC236}">
                <a16:creationId xmlns:a16="http://schemas.microsoft.com/office/drawing/2014/main" id="{9404C075-30E8-7F39-7D0C-B5B5E267E61B}"/>
              </a:ext>
            </a:extLst>
          </p:cNvPr>
          <p:cNvSpPr>
            <a:spLocks noGrp="1"/>
          </p:cNvSpPr>
          <p:nvPr>
            <p:ph sz="half" idx="2"/>
          </p:nvPr>
        </p:nvSpPr>
        <p:spPr>
          <a:xfrm>
            <a:off x="5186528" y="2121377"/>
            <a:ext cx="6167272" cy="383642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B2A7F1CE-A246-323E-1E68-981F77F1C765}"/>
              </a:ext>
            </a:extLst>
          </p:cNvPr>
          <p:cNvSpPr>
            <a:spLocks noGrp="1"/>
          </p:cNvSpPr>
          <p:nvPr>
            <p:ph type="sldNum" sz="quarter" idx="12"/>
          </p:nvPr>
        </p:nvSpPr>
        <p:spPr>
          <a:xfrm>
            <a:off x="11488611" y="6370992"/>
            <a:ext cx="533400" cy="365125"/>
          </a:xfrm>
        </p:spPr>
        <p:txBody>
          <a:bodyPr/>
          <a:lstStyle/>
          <a:p>
            <a:fld id="{71B073CA-E1DB-6646-8627-B9A066EC1A46}" type="slidenum">
              <a:rPr lang="en-US" smtClean="0"/>
              <a:t>‹#›</a:t>
            </a:fld>
            <a:endParaRPr lang="en-US"/>
          </a:p>
        </p:txBody>
      </p:sp>
      <p:pic>
        <p:nvPicPr>
          <p:cNvPr id="4" name="Picture 3" descr="A white logo with a sun and waves&#10;&#10;Description automatically generated">
            <a:extLst>
              <a:ext uri="{FF2B5EF4-FFF2-40B4-BE49-F238E27FC236}">
                <a16:creationId xmlns:a16="http://schemas.microsoft.com/office/drawing/2014/main" id="{45BD9723-5496-D344-038D-BEEEC122A67C}"/>
              </a:ext>
            </a:extLst>
          </p:cNvPr>
          <p:cNvPicPr>
            <a:picLocks noChangeAspect="1"/>
          </p:cNvPicPr>
          <p:nvPr userDrawn="1"/>
        </p:nvPicPr>
        <p:blipFill rotWithShape="1">
          <a:blip r:embed="rId2">
            <a:alphaModFix amt="41000"/>
          </a:blip>
          <a:srcRect l="-706" t="-1197" r="19530" b="-1625"/>
          <a:stretch/>
        </p:blipFill>
        <p:spPr>
          <a:xfrm>
            <a:off x="7649026" y="4893906"/>
            <a:ext cx="4542972" cy="1685646"/>
          </a:xfrm>
          <a:prstGeom prst="rect">
            <a:avLst/>
          </a:prstGeom>
        </p:spPr>
      </p:pic>
      <p:sp>
        <p:nvSpPr>
          <p:cNvPr id="3" name="Footer Placeholder 5">
            <a:extLst>
              <a:ext uri="{FF2B5EF4-FFF2-40B4-BE49-F238E27FC236}">
                <a16:creationId xmlns:a16="http://schemas.microsoft.com/office/drawing/2014/main" id="{7792EB4E-44D6-E8FA-5A76-8855098E50EC}"/>
              </a:ext>
            </a:extLst>
          </p:cNvPr>
          <p:cNvSpPr txBox="1">
            <a:spLocks/>
          </p:cNvSpPr>
          <p:nvPr userDrawn="1"/>
        </p:nvSpPr>
        <p:spPr>
          <a:xfrm>
            <a:off x="5181600" y="6531417"/>
            <a:ext cx="6172200" cy="184742"/>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rgbClr val="1B2E5C"/>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COMMUNICATIONS &amp; CUSTOMER SERVICE COMMITTEE MEETING</a:t>
            </a:r>
          </a:p>
          <a:p>
            <a:endParaRPr lang="en-US"/>
          </a:p>
        </p:txBody>
      </p:sp>
    </p:spTree>
    <p:extLst>
      <p:ext uri="{BB962C8B-B14F-4D97-AF65-F5344CB8AC3E}">
        <p14:creationId xmlns:p14="http://schemas.microsoft.com/office/powerpoint/2010/main" val="2430679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Char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61FC8A3-ABC0-105A-9E39-2114F4682FF0}"/>
              </a:ext>
            </a:extLst>
          </p:cNvPr>
          <p:cNvSpPr/>
          <p:nvPr userDrawn="1"/>
        </p:nvSpPr>
        <p:spPr>
          <a:xfrm>
            <a:off x="0" y="2285999"/>
            <a:ext cx="12191998" cy="4572001"/>
          </a:xfrm>
          <a:prstGeom prst="rect">
            <a:avLst/>
          </a:prstGeom>
          <a:gradFill flip="none" rotWithShape="1">
            <a:gsLst>
              <a:gs pos="47000">
                <a:srgbClr val="0966AF">
                  <a:alpha val="80000"/>
                </a:srgbClr>
              </a:gs>
              <a:gs pos="100000">
                <a:schemeClr val="bg1"/>
              </a:gs>
              <a:gs pos="85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4A5A1C1D-FB2E-7D5E-3FF8-61A97426211A}"/>
              </a:ext>
            </a:extLst>
          </p:cNvPr>
          <p:cNvSpPr>
            <a:spLocks noGrp="1"/>
          </p:cNvSpPr>
          <p:nvPr>
            <p:ph type="title" hasCustomPrompt="1"/>
          </p:nvPr>
        </p:nvSpPr>
        <p:spPr>
          <a:xfrm>
            <a:off x="838200" y="681037"/>
            <a:ext cx="9852212" cy="514286"/>
          </a:xfrm>
        </p:spPr>
        <p:txBody>
          <a:bodyPr/>
          <a:lstStyle>
            <a:lvl1pPr>
              <a:defRPr b="1" i="0">
                <a:latin typeface="Helvetica" pitchFamily="2" charset="0"/>
              </a:defRPr>
            </a:lvl1pPr>
          </a:lstStyle>
          <a:p>
            <a:r>
              <a:rPr lang="en-US"/>
              <a:t>Click to edit title style</a:t>
            </a:r>
          </a:p>
        </p:txBody>
      </p:sp>
      <p:sp>
        <p:nvSpPr>
          <p:cNvPr id="3" name="Content Placeholder 2">
            <a:extLst>
              <a:ext uri="{FF2B5EF4-FFF2-40B4-BE49-F238E27FC236}">
                <a16:creationId xmlns:a16="http://schemas.microsoft.com/office/drawing/2014/main" id="{21480D1E-7E5A-2438-F810-6C00B16F9064}"/>
              </a:ext>
            </a:extLst>
          </p:cNvPr>
          <p:cNvSpPr>
            <a:spLocks noGrp="1"/>
          </p:cNvSpPr>
          <p:nvPr>
            <p:ph idx="1"/>
          </p:nvPr>
        </p:nvSpPr>
        <p:spPr>
          <a:xfrm>
            <a:off x="838200" y="2675965"/>
            <a:ext cx="3115235" cy="350099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4" name="Date Placeholder 3">
            <a:extLst>
              <a:ext uri="{FF2B5EF4-FFF2-40B4-BE49-F238E27FC236}">
                <a16:creationId xmlns:a16="http://schemas.microsoft.com/office/drawing/2014/main" id="{D527809D-45ED-43B1-B70C-0CD5511FCEFA}"/>
              </a:ext>
            </a:extLst>
          </p:cNvPr>
          <p:cNvSpPr>
            <a:spLocks noGrp="1"/>
          </p:cNvSpPr>
          <p:nvPr>
            <p:ph type="dt" sz="half" idx="10"/>
          </p:nvPr>
        </p:nvSpPr>
        <p:spPr/>
        <p:txBody>
          <a:bodyPr/>
          <a:lstStyle/>
          <a:p>
            <a:fld id="{7F5C93D6-0EF0-A14A-9126-265C614F6C27}" type="datetime1">
              <a:rPr lang="en-US" smtClean="0"/>
              <a:t>11/18/24</a:t>
            </a:fld>
            <a:endParaRPr lang="en-US"/>
          </a:p>
        </p:txBody>
      </p:sp>
      <p:cxnSp>
        <p:nvCxnSpPr>
          <p:cNvPr id="8" name="Straight Connector 7">
            <a:extLst>
              <a:ext uri="{FF2B5EF4-FFF2-40B4-BE49-F238E27FC236}">
                <a16:creationId xmlns:a16="http://schemas.microsoft.com/office/drawing/2014/main" id="{A2C328FE-B329-6722-3B78-CEACB4454614}"/>
              </a:ext>
            </a:extLst>
          </p:cNvPr>
          <p:cNvCxnSpPr>
            <a:cxnSpLocks/>
          </p:cNvCxnSpPr>
          <p:nvPr userDrawn="1"/>
        </p:nvCxnSpPr>
        <p:spPr>
          <a:xfrm>
            <a:off x="838200" y="2061634"/>
            <a:ext cx="10650411"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F580667C-AC70-98F9-0EC2-B592BEF2EBB0}"/>
              </a:ext>
            </a:extLst>
          </p:cNvPr>
          <p:cNvSpPr>
            <a:spLocks noGrp="1"/>
          </p:cNvSpPr>
          <p:nvPr>
            <p:ph idx="13"/>
          </p:nvPr>
        </p:nvSpPr>
        <p:spPr>
          <a:xfrm>
            <a:off x="4538381" y="2675965"/>
            <a:ext cx="3115235" cy="350099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5" name="Content Placeholder 2">
            <a:extLst>
              <a:ext uri="{FF2B5EF4-FFF2-40B4-BE49-F238E27FC236}">
                <a16:creationId xmlns:a16="http://schemas.microsoft.com/office/drawing/2014/main" id="{288E40E7-1CDB-0435-4222-5A531C3DA078}"/>
              </a:ext>
            </a:extLst>
          </p:cNvPr>
          <p:cNvSpPr>
            <a:spLocks noGrp="1"/>
          </p:cNvSpPr>
          <p:nvPr>
            <p:ph idx="14"/>
          </p:nvPr>
        </p:nvSpPr>
        <p:spPr>
          <a:xfrm>
            <a:off x="8238565" y="2675965"/>
            <a:ext cx="3115235" cy="350099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6" name="Oval 25">
            <a:extLst>
              <a:ext uri="{FF2B5EF4-FFF2-40B4-BE49-F238E27FC236}">
                <a16:creationId xmlns:a16="http://schemas.microsoft.com/office/drawing/2014/main" id="{771A9A40-5A4B-E5F9-924C-AF7241349943}"/>
              </a:ext>
            </a:extLst>
          </p:cNvPr>
          <p:cNvSpPr/>
          <p:nvPr userDrawn="1"/>
        </p:nvSpPr>
        <p:spPr>
          <a:xfrm>
            <a:off x="9224683" y="1419686"/>
            <a:ext cx="1143000" cy="1143000"/>
          </a:xfrm>
          <a:prstGeom prst="ellipse">
            <a:avLst/>
          </a:prstGeom>
          <a:gradFill>
            <a:gsLst>
              <a:gs pos="13000">
                <a:srgbClr val="FFC000">
                  <a:alpha val="97000"/>
                </a:srgbClr>
              </a:gs>
              <a:gs pos="100000">
                <a:srgbClr val="F1602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AE4609E-C3F6-C39B-571E-6582FDE01433}"/>
              </a:ext>
            </a:extLst>
          </p:cNvPr>
          <p:cNvSpPr/>
          <p:nvPr userDrawn="1"/>
        </p:nvSpPr>
        <p:spPr>
          <a:xfrm>
            <a:off x="5524498" y="1419686"/>
            <a:ext cx="1143000" cy="1143000"/>
          </a:xfrm>
          <a:prstGeom prst="ellipse">
            <a:avLst/>
          </a:prstGeom>
          <a:gradFill>
            <a:gsLst>
              <a:gs pos="13000">
                <a:srgbClr val="FFC000">
                  <a:alpha val="97000"/>
                </a:srgbClr>
              </a:gs>
              <a:gs pos="100000">
                <a:srgbClr val="F1602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1C696B4-32E5-934C-C935-E51AE7515C7C}"/>
              </a:ext>
            </a:extLst>
          </p:cNvPr>
          <p:cNvSpPr/>
          <p:nvPr userDrawn="1"/>
        </p:nvSpPr>
        <p:spPr>
          <a:xfrm>
            <a:off x="1824317" y="1419686"/>
            <a:ext cx="1143000" cy="1143000"/>
          </a:xfrm>
          <a:prstGeom prst="ellipse">
            <a:avLst/>
          </a:prstGeom>
          <a:gradFill>
            <a:gsLst>
              <a:gs pos="13000">
                <a:srgbClr val="FFC000">
                  <a:alpha val="97000"/>
                </a:srgbClr>
              </a:gs>
              <a:gs pos="100000">
                <a:srgbClr val="F1602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4BF6098D-EF89-FCA8-FFDB-C82DE4631CFB}"/>
              </a:ext>
            </a:extLst>
          </p:cNvPr>
          <p:cNvSpPr>
            <a:spLocks noGrp="1"/>
          </p:cNvSpPr>
          <p:nvPr>
            <p:ph type="sldNum" sz="quarter" idx="12"/>
          </p:nvPr>
        </p:nvSpPr>
        <p:spPr/>
        <p:txBody>
          <a:bodyPr/>
          <a:lstStyle/>
          <a:p>
            <a:fld id="{71B073CA-E1DB-6646-8627-B9A066EC1A46}" type="slidenum">
              <a:rPr lang="en-US" smtClean="0"/>
              <a:t>‹#›</a:t>
            </a:fld>
            <a:endParaRPr lang="en-US"/>
          </a:p>
        </p:txBody>
      </p:sp>
      <p:pic>
        <p:nvPicPr>
          <p:cNvPr id="9" name="Picture 8">
            <a:extLst>
              <a:ext uri="{FF2B5EF4-FFF2-40B4-BE49-F238E27FC236}">
                <a16:creationId xmlns:a16="http://schemas.microsoft.com/office/drawing/2014/main" id="{BCCEEA9C-B7DA-B7D8-6817-7A94E5D6C1B3}"/>
              </a:ext>
            </a:extLst>
          </p:cNvPr>
          <p:cNvPicPr>
            <a:picLocks noChangeAspect="1"/>
          </p:cNvPicPr>
          <p:nvPr userDrawn="1"/>
        </p:nvPicPr>
        <p:blipFill rotWithShape="1">
          <a:blip r:embed="rId2"/>
          <a:srcRect l="20245" r="-3357"/>
          <a:stretch/>
        </p:blipFill>
        <p:spPr>
          <a:xfrm>
            <a:off x="0" y="5539554"/>
            <a:ext cx="4240924" cy="1065805"/>
          </a:xfrm>
          <a:prstGeom prst="rect">
            <a:avLst/>
          </a:prstGeom>
        </p:spPr>
      </p:pic>
      <p:sp>
        <p:nvSpPr>
          <p:cNvPr id="7" name="Footer Placeholder 5">
            <a:extLst>
              <a:ext uri="{FF2B5EF4-FFF2-40B4-BE49-F238E27FC236}">
                <a16:creationId xmlns:a16="http://schemas.microsoft.com/office/drawing/2014/main" id="{126845BB-5054-7090-0BF2-9B3EA4810309}"/>
              </a:ext>
            </a:extLst>
          </p:cNvPr>
          <p:cNvSpPr>
            <a:spLocks noGrp="1"/>
          </p:cNvSpPr>
          <p:nvPr>
            <p:ph type="ftr" sz="quarter" idx="11"/>
          </p:nvPr>
        </p:nvSpPr>
        <p:spPr>
          <a:xfrm>
            <a:off x="5181600" y="6531417"/>
            <a:ext cx="6172200" cy="184742"/>
          </a:xfrm>
        </p:spPr>
        <p:txBody>
          <a:bodyPr/>
          <a:lstStyle/>
          <a:p>
            <a:r>
              <a:rPr lang="en-US"/>
              <a:t>COMMUNICATIONS &amp; CUSTOMER SERVICE COMMITTEE MEETING</a:t>
            </a:r>
          </a:p>
          <a:p>
            <a:endParaRPr lang="en-US"/>
          </a:p>
        </p:txBody>
      </p:sp>
    </p:spTree>
    <p:extLst>
      <p:ext uri="{BB962C8B-B14F-4D97-AF65-F5344CB8AC3E}">
        <p14:creationId xmlns:p14="http://schemas.microsoft.com/office/powerpoint/2010/main" val="2148404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09CA07A-314E-26D1-D90D-E572BA68A4DF}"/>
              </a:ext>
            </a:extLst>
          </p:cNvPr>
          <p:cNvSpPr/>
          <p:nvPr userDrawn="1"/>
        </p:nvSpPr>
        <p:spPr>
          <a:xfrm>
            <a:off x="0" y="0"/>
            <a:ext cx="12198066" cy="6858000"/>
          </a:xfrm>
          <a:prstGeom prst="rect">
            <a:avLst/>
          </a:prstGeom>
          <a:gradFill flip="none" rotWithShape="1">
            <a:gsLst>
              <a:gs pos="30000">
                <a:srgbClr val="0966AF">
                  <a:alpha val="84244"/>
                </a:srgbClr>
              </a:gs>
              <a:gs pos="94000">
                <a:schemeClr val="bg1"/>
              </a:gs>
              <a:gs pos="63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2716F94F-CAC7-5C32-EBD4-BD960E050B23}"/>
              </a:ext>
            </a:extLst>
          </p:cNvPr>
          <p:cNvSpPr>
            <a:spLocks noGrp="1"/>
          </p:cNvSpPr>
          <p:nvPr>
            <p:ph type="title" hasCustomPrompt="1"/>
          </p:nvPr>
        </p:nvSpPr>
        <p:spPr>
          <a:xfrm>
            <a:off x="4694662" y="1334422"/>
            <a:ext cx="6659137" cy="2484869"/>
          </a:xfrm>
        </p:spPr>
        <p:txBody>
          <a:bodyPr anchor="b"/>
          <a:lstStyle>
            <a:lvl1pPr algn="r">
              <a:defRPr sz="6000" b="1" i="0">
                <a:solidFill>
                  <a:schemeClr val="bg1"/>
                </a:solidFill>
                <a:latin typeface="Helvetica" pitchFamily="2" charset="0"/>
              </a:defRPr>
            </a:lvl1pPr>
          </a:lstStyle>
          <a:p>
            <a:r>
              <a:rPr lang="en-US"/>
              <a:t>Click to edit title style</a:t>
            </a:r>
          </a:p>
        </p:txBody>
      </p:sp>
      <p:sp>
        <p:nvSpPr>
          <p:cNvPr id="4" name="Date Placeholder 3">
            <a:extLst>
              <a:ext uri="{FF2B5EF4-FFF2-40B4-BE49-F238E27FC236}">
                <a16:creationId xmlns:a16="http://schemas.microsoft.com/office/drawing/2014/main" id="{87922988-F1AA-DBBE-F02E-E2F71D242A3B}"/>
              </a:ext>
            </a:extLst>
          </p:cNvPr>
          <p:cNvSpPr>
            <a:spLocks noGrp="1"/>
          </p:cNvSpPr>
          <p:nvPr>
            <p:ph type="dt" sz="half" idx="10"/>
          </p:nvPr>
        </p:nvSpPr>
        <p:spPr/>
        <p:txBody>
          <a:bodyPr/>
          <a:lstStyle>
            <a:lvl1pPr>
              <a:defRPr>
                <a:solidFill>
                  <a:srgbClr val="0966AF"/>
                </a:solidFill>
              </a:defRPr>
            </a:lvl1pPr>
          </a:lstStyle>
          <a:p>
            <a:fld id="{B3E92197-CD4B-B441-864B-5DA04B4D5298}" type="datetime1">
              <a:rPr lang="en-US" smtClean="0"/>
              <a:t>11/18/24</a:t>
            </a:fld>
            <a:endParaRPr lang="en-US"/>
          </a:p>
        </p:txBody>
      </p:sp>
      <p:sp>
        <p:nvSpPr>
          <p:cNvPr id="5" name="Footer Placeholder 4">
            <a:extLst>
              <a:ext uri="{FF2B5EF4-FFF2-40B4-BE49-F238E27FC236}">
                <a16:creationId xmlns:a16="http://schemas.microsoft.com/office/drawing/2014/main" id="{0B1C9E96-E2A6-9D71-62F8-648F8F370DF6}"/>
              </a:ext>
            </a:extLst>
          </p:cNvPr>
          <p:cNvSpPr>
            <a:spLocks noGrp="1"/>
          </p:cNvSpPr>
          <p:nvPr>
            <p:ph type="ftr" sz="quarter" idx="11"/>
          </p:nvPr>
        </p:nvSpPr>
        <p:spPr/>
        <p:txBody>
          <a:bodyPr/>
          <a:lstStyle>
            <a:lvl1pPr>
              <a:defRPr>
                <a:solidFill>
                  <a:srgbClr val="0966AF"/>
                </a:solidFill>
              </a:defRPr>
            </a:lvl1pPr>
          </a:lstStyle>
          <a:p>
            <a:endParaRPr lang="en-US"/>
          </a:p>
        </p:txBody>
      </p:sp>
      <p:sp>
        <p:nvSpPr>
          <p:cNvPr id="6" name="Slide Number Placeholder 5">
            <a:extLst>
              <a:ext uri="{FF2B5EF4-FFF2-40B4-BE49-F238E27FC236}">
                <a16:creationId xmlns:a16="http://schemas.microsoft.com/office/drawing/2014/main" id="{510F96D3-C1A8-1296-1C19-14C7D7F424DD}"/>
              </a:ext>
            </a:extLst>
          </p:cNvPr>
          <p:cNvSpPr>
            <a:spLocks noGrp="1"/>
          </p:cNvSpPr>
          <p:nvPr>
            <p:ph type="sldNum" sz="quarter" idx="12"/>
          </p:nvPr>
        </p:nvSpPr>
        <p:spPr/>
        <p:txBody>
          <a:bodyPr/>
          <a:lstStyle>
            <a:lvl1pPr>
              <a:defRPr>
                <a:solidFill>
                  <a:srgbClr val="0966AF"/>
                </a:solidFill>
              </a:defRPr>
            </a:lvl1pPr>
          </a:lstStyle>
          <a:p>
            <a:fld id="{71B073CA-E1DB-6646-8627-B9A066EC1A46}" type="slidenum">
              <a:rPr lang="en-US" smtClean="0"/>
              <a:pPr/>
              <a:t>‹#›</a:t>
            </a:fld>
            <a:endParaRPr lang="en-US"/>
          </a:p>
        </p:txBody>
      </p:sp>
      <p:pic>
        <p:nvPicPr>
          <p:cNvPr id="9" name="Picture 8" descr="A logo with a sun and waves&#10;&#10;Description automatically generated">
            <a:extLst>
              <a:ext uri="{FF2B5EF4-FFF2-40B4-BE49-F238E27FC236}">
                <a16:creationId xmlns:a16="http://schemas.microsoft.com/office/drawing/2014/main" id="{C970E0AE-CB1A-8B11-6D47-6976307A85B6}"/>
              </a:ext>
            </a:extLst>
          </p:cNvPr>
          <p:cNvPicPr>
            <a:picLocks noChangeAspect="1"/>
          </p:cNvPicPr>
          <p:nvPr userDrawn="1"/>
        </p:nvPicPr>
        <p:blipFill>
          <a:blip r:embed="rId2"/>
          <a:stretch>
            <a:fillRect/>
          </a:stretch>
        </p:blipFill>
        <p:spPr>
          <a:xfrm>
            <a:off x="169989" y="4317864"/>
            <a:ext cx="3737038" cy="2135450"/>
          </a:xfrm>
          <a:prstGeom prst="rect">
            <a:avLst/>
          </a:prstGeom>
        </p:spPr>
      </p:pic>
      <p:cxnSp>
        <p:nvCxnSpPr>
          <p:cNvPr id="11" name="Straight Connector 10">
            <a:extLst>
              <a:ext uri="{FF2B5EF4-FFF2-40B4-BE49-F238E27FC236}">
                <a16:creationId xmlns:a16="http://schemas.microsoft.com/office/drawing/2014/main" id="{7B52688D-EB75-B3A5-1BF9-3E9014D2D169}"/>
              </a:ext>
            </a:extLst>
          </p:cNvPr>
          <p:cNvCxnSpPr>
            <a:cxnSpLocks/>
          </p:cNvCxnSpPr>
          <p:nvPr userDrawn="1"/>
        </p:nvCxnSpPr>
        <p:spPr>
          <a:xfrm>
            <a:off x="4558553" y="3819291"/>
            <a:ext cx="6930058"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1A88CC5-66BE-D9A1-26B6-A57A5D055A51}"/>
              </a:ext>
            </a:extLst>
          </p:cNvPr>
          <p:cNvSpPr>
            <a:spLocks noGrp="1"/>
          </p:cNvSpPr>
          <p:nvPr>
            <p:ph type="body" idx="1"/>
          </p:nvPr>
        </p:nvSpPr>
        <p:spPr>
          <a:xfrm>
            <a:off x="4694662" y="4020997"/>
            <a:ext cx="6659138" cy="591339"/>
          </a:xfrm>
        </p:spPr>
        <p:txBody>
          <a:bodyPr/>
          <a:lstStyle>
            <a:lvl1pPr marL="0" indent="0" algn="r">
              <a:buNone/>
              <a:defRPr sz="2400">
                <a:solidFill>
                  <a:srgbClr val="0966A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09709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Slide 5">
    <p:spTree>
      <p:nvGrpSpPr>
        <p:cNvPr id="1" name=""/>
        <p:cNvGrpSpPr/>
        <p:nvPr/>
      </p:nvGrpSpPr>
      <p:grpSpPr>
        <a:xfrm>
          <a:off x="0" y="0"/>
          <a:ext cx="0" cy="0"/>
          <a:chOff x="0" y="0"/>
          <a:chExt cx="0" cy="0"/>
        </a:xfrm>
      </p:grpSpPr>
      <p:sp>
        <p:nvSpPr>
          <p:cNvPr id="12" name="Round Single Corner Rectangle 11">
            <a:extLst>
              <a:ext uri="{FF2B5EF4-FFF2-40B4-BE49-F238E27FC236}">
                <a16:creationId xmlns:a16="http://schemas.microsoft.com/office/drawing/2014/main" id="{CAEDC916-57DF-BB4D-7F78-FB7E9D5E985E}"/>
              </a:ext>
            </a:extLst>
          </p:cNvPr>
          <p:cNvSpPr/>
          <p:nvPr userDrawn="1"/>
        </p:nvSpPr>
        <p:spPr>
          <a:xfrm>
            <a:off x="0" y="365125"/>
            <a:ext cx="11711354"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CC1671-4521-2A7A-F5FC-FD897B45E990}"/>
              </a:ext>
            </a:extLst>
          </p:cNvPr>
          <p:cNvSpPr>
            <a:spLocks noGrp="1"/>
          </p:cNvSpPr>
          <p:nvPr>
            <p:ph type="title" hasCustomPrompt="1"/>
          </p:nvPr>
        </p:nvSpPr>
        <p:spPr>
          <a:xfrm>
            <a:off x="838200" y="668337"/>
            <a:ext cx="10515600" cy="823912"/>
          </a:xfrm>
        </p:spPr>
        <p:txBody>
          <a:bodyPr/>
          <a:lstStyle>
            <a:lvl1pPr>
              <a:defRPr>
                <a:solidFill>
                  <a:schemeClr val="bg1"/>
                </a:solidFill>
              </a:defRPr>
            </a:lvl1pPr>
          </a:lstStyle>
          <a:p>
            <a:r>
              <a:rPr lang="en-US"/>
              <a:t>Click to edit title style</a:t>
            </a:r>
          </a:p>
        </p:txBody>
      </p:sp>
      <p:sp>
        <p:nvSpPr>
          <p:cNvPr id="3" name="Text Placeholder 2">
            <a:extLst>
              <a:ext uri="{FF2B5EF4-FFF2-40B4-BE49-F238E27FC236}">
                <a16:creationId xmlns:a16="http://schemas.microsoft.com/office/drawing/2014/main" id="{9683D858-2704-F7F1-3F5C-94D8405F459F}"/>
              </a:ext>
            </a:extLst>
          </p:cNvPr>
          <p:cNvSpPr>
            <a:spLocks noGrp="1"/>
          </p:cNvSpPr>
          <p:nvPr>
            <p:ph type="body" idx="1"/>
          </p:nvPr>
        </p:nvSpPr>
        <p:spPr>
          <a:xfrm>
            <a:off x="839788" y="1681163"/>
            <a:ext cx="5157787" cy="823912"/>
          </a:xfrm>
        </p:spPr>
        <p:txBody>
          <a:bodyPr anchor="b"/>
          <a:lstStyle>
            <a:lvl1pPr marL="0" indent="0">
              <a:buNone/>
              <a:defRPr sz="2400" b="1">
                <a:solidFill>
                  <a:srgbClr val="0966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D73DB-8D22-3C96-C74C-1674E5E08D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B4A6B1-A111-F4DB-5556-205C1C13B113}"/>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966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695451-D7AA-2A3F-767A-8C8BBC61EF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01579A-BCC3-617F-0619-C44E9462AC6E}"/>
              </a:ext>
            </a:extLst>
          </p:cNvPr>
          <p:cNvSpPr>
            <a:spLocks noGrp="1"/>
          </p:cNvSpPr>
          <p:nvPr>
            <p:ph type="dt" sz="half" idx="10"/>
          </p:nvPr>
        </p:nvSpPr>
        <p:spPr/>
        <p:txBody>
          <a:bodyPr/>
          <a:lstStyle/>
          <a:p>
            <a:fld id="{FDBE01DC-7CC6-4F45-B2A3-7E71C06D6525}" type="datetime1">
              <a:rPr lang="en-US" smtClean="0"/>
              <a:t>11/18/24</a:t>
            </a:fld>
            <a:endParaRPr lang="en-US"/>
          </a:p>
        </p:txBody>
      </p:sp>
      <p:sp>
        <p:nvSpPr>
          <p:cNvPr id="9" name="Slide Number Placeholder 8">
            <a:extLst>
              <a:ext uri="{FF2B5EF4-FFF2-40B4-BE49-F238E27FC236}">
                <a16:creationId xmlns:a16="http://schemas.microsoft.com/office/drawing/2014/main" id="{34D8940D-990F-8592-37FE-66BC76EEC3BF}"/>
              </a:ext>
            </a:extLst>
          </p:cNvPr>
          <p:cNvSpPr>
            <a:spLocks noGrp="1"/>
          </p:cNvSpPr>
          <p:nvPr>
            <p:ph type="sldNum" sz="quarter" idx="12"/>
          </p:nvPr>
        </p:nvSpPr>
        <p:spPr/>
        <p:txBody>
          <a:bodyPr/>
          <a:lstStyle/>
          <a:p>
            <a:fld id="{71B073CA-E1DB-6646-8627-B9A066EC1A46}" type="slidenum">
              <a:rPr lang="en-US" smtClean="0"/>
              <a:t>‹#›</a:t>
            </a:fld>
            <a:endParaRPr lang="en-US"/>
          </a:p>
        </p:txBody>
      </p:sp>
      <p:pic>
        <p:nvPicPr>
          <p:cNvPr id="11" name="Picture 10">
            <a:extLst>
              <a:ext uri="{FF2B5EF4-FFF2-40B4-BE49-F238E27FC236}">
                <a16:creationId xmlns:a16="http://schemas.microsoft.com/office/drawing/2014/main" id="{3106F7BC-C090-9C96-90BE-07C033E0442A}"/>
              </a:ext>
            </a:extLst>
          </p:cNvPr>
          <p:cNvPicPr>
            <a:picLocks noChangeAspect="1"/>
          </p:cNvPicPr>
          <p:nvPr userDrawn="1"/>
        </p:nvPicPr>
        <p:blipFill rotWithShape="1">
          <a:blip r:embed="rId2">
            <a:alphaModFix amt="38000"/>
          </a:blip>
          <a:srcRect l="-144" r="40633"/>
          <a:stretch/>
        </p:blipFill>
        <p:spPr>
          <a:xfrm>
            <a:off x="9155430" y="5636799"/>
            <a:ext cx="3036570" cy="1065805"/>
          </a:xfrm>
          <a:prstGeom prst="rect">
            <a:avLst/>
          </a:prstGeom>
        </p:spPr>
      </p:pic>
      <p:sp>
        <p:nvSpPr>
          <p:cNvPr id="10" name="Footer Placeholder 5">
            <a:extLst>
              <a:ext uri="{FF2B5EF4-FFF2-40B4-BE49-F238E27FC236}">
                <a16:creationId xmlns:a16="http://schemas.microsoft.com/office/drawing/2014/main" id="{3CE2BD4C-F0D8-FCE9-E2FF-E46FEE523F0B}"/>
              </a:ext>
            </a:extLst>
          </p:cNvPr>
          <p:cNvSpPr>
            <a:spLocks noGrp="1"/>
          </p:cNvSpPr>
          <p:nvPr>
            <p:ph type="ftr" sz="quarter" idx="11"/>
          </p:nvPr>
        </p:nvSpPr>
        <p:spPr>
          <a:xfrm>
            <a:off x="5181600" y="6531417"/>
            <a:ext cx="6172200" cy="184742"/>
          </a:xfrm>
        </p:spPr>
        <p:txBody>
          <a:bodyPr/>
          <a:lstStyle/>
          <a:p>
            <a:r>
              <a:rPr lang="en-US"/>
              <a:t>COMMUNICATIONS &amp; CUSTOMER SERVICE COMMITTEE MEETING</a:t>
            </a:r>
          </a:p>
          <a:p>
            <a:endParaRPr lang="en-US"/>
          </a:p>
        </p:txBody>
      </p:sp>
    </p:spTree>
    <p:extLst>
      <p:ext uri="{BB962C8B-B14F-4D97-AF65-F5344CB8AC3E}">
        <p14:creationId xmlns:p14="http://schemas.microsoft.com/office/powerpoint/2010/main" val="1719846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4A27CF-F095-4AC4-211C-BA2BA1CE1A90}"/>
              </a:ext>
            </a:extLst>
          </p:cNvPr>
          <p:cNvSpPr>
            <a:spLocks noGrp="1"/>
          </p:cNvSpPr>
          <p:nvPr>
            <p:ph type="title"/>
          </p:nvPr>
        </p:nvSpPr>
        <p:spPr>
          <a:xfrm>
            <a:off x="838200" y="681037"/>
            <a:ext cx="10515600" cy="60789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707B4E-475B-711A-8286-B5000B9FC4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0FB707-68C8-9207-99FA-C3CA7E6B25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rgbClr val="1B2E5C"/>
                </a:solidFill>
                <a:latin typeface="Helvetica" pitchFamily="2" charset="0"/>
              </a:defRPr>
            </a:lvl1pPr>
          </a:lstStyle>
          <a:p>
            <a:fld id="{CE6FC62D-82D1-F943-B2A0-0CD620E791E5}" type="datetime1">
              <a:rPr lang="en-US" smtClean="0"/>
              <a:t>11/18/24</a:t>
            </a:fld>
            <a:endParaRPr lang="en-US"/>
          </a:p>
        </p:txBody>
      </p:sp>
      <p:sp>
        <p:nvSpPr>
          <p:cNvPr id="5" name="Footer Placeholder 4">
            <a:extLst>
              <a:ext uri="{FF2B5EF4-FFF2-40B4-BE49-F238E27FC236}">
                <a16:creationId xmlns:a16="http://schemas.microsoft.com/office/drawing/2014/main" id="{B84D0235-5627-4F3C-852A-9C3B8A412B5E}"/>
              </a:ext>
            </a:extLst>
          </p:cNvPr>
          <p:cNvSpPr>
            <a:spLocks noGrp="1"/>
          </p:cNvSpPr>
          <p:nvPr>
            <p:ph type="ftr" sz="quarter" idx="3"/>
          </p:nvPr>
        </p:nvSpPr>
        <p:spPr>
          <a:xfrm>
            <a:off x="7239000" y="6348536"/>
            <a:ext cx="4114800" cy="365125"/>
          </a:xfrm>
          <a:prstGeom prst="rect">
            <a:avLst/>
          </a:prstGeom>
        </p:spPr>
        <p:txBody>
          <a:bodyPr vert="horz" lIns="91440" tIns="45720" rIns="91440" bIns="45720" rtlCol="0" anchor="ctr"/>
          <a:lstStyle>
            <a:lvl1pPr algn="r">
              <a:defRPr sz="1200" b="0" i="0">
                <a:solidFill>
                  <a:srgbClr val="1B2E5C"/>
                </a:solidFill>
                <a:latin typeface="Helvetica" pitchFamily="2" charset="0"/>
              </a:defRPr>
            </a:lvl1pPr>
          </a:lstStyle>
          <a:p>
            <a:endParaRPr lang="en-US"/>
          </a:p>
        </p:txBody>
      </p:sp>
      <p:sp>
        <p:nvSpPr>
          <p:cNvPr id="6" name="Slide Number Placeholder 5">
            <a:extLst>
              <a:ext uri="{FF2B5EF4-FFF2-40B4-BE49-F238E27FC236}">
                <a16:creationId xmlns:a16="http://schemas.microsoft.com/office/drawing/2014/main" id="{DDEF7F6F-2198-4F81-CFD4-3E2EA8B19B9A}"/>
              </a:ext>
            </a:extLst>
          </p:cNvPr>
          <p:cNvSpPr>
            <a:spLocks noGrp="1"/>
          </p:cNvSpPr>
          <p:nvPr>
            <p:ph type="sldNum" sz="quarter" idx="4"/>
          </p:nvPr>
        </p:nvSpPr>
        <p:spPr>
          <a:xfrm>
            <a:off x="11488611" y="6356350"/>
            <a:ext cx="533400" cy="365125"/>
          </a:xfrm>
          <a:prstGeom prst="rect">
            <a:avLst/>
          </a:prstGeom>
        </p:spPr>
        <p:txBody>
          <a:bodyPr vert="horz" lIns="91440" tIns="45720" rIns="91440" bIns="45720" rtlCol="0" anchor="ctr"/>
          <a:lstStyle>
            <a:lvl1pPr algn="r">
              <a:defRPr sz="1200" b="0" i="0">
                <a:solidFill>
                  <a:srgbClr val="1B2E5C"/>
                </a:solidFill>
                <a:latin typeface="RM Connect" pitchFamily="2" charset="0"/>
              </a:defRPr>
            </a:lvl1pPr>
          </a:lstStyle>
          <a:p>
            <a:fld id="{71B073CA-E1DB-6646-8627-B9A066EC1A46}" type="slidenum">
              <a:rPr lang="en-US" smtClean="0"/>
              <a:pPr/>
              <a:t>‹#›</a:t>
            </a:fld>
            <a:endParaRPr lang="en-US"/>
          </a:p>
        </p:txBody>
      </p:sp>
    </p:spTree>
    <p:extLst>
      <p:ext uri="{BB962C8B-B14F-4D97-AF65-F5344CB8AC3E}">
        <p14:creationId xmlns:p14="http://schemas.microsoft.com/office/powerpoint/2010/main" val="1042819259"/>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8" r:id="rId3"/>
    <p:sldLayoutId id="2147483661" r:id="rId4"/>
    <p:sldLayoutId id="2147483660" r:id="rId5"/>
    <p:sldLayoutId id="2147483656" r:id="rId6"/>
    <p:sldLayoutId id="2147483650" r:id="rId7"/>
    <p:sldLayoutId id="2147483651" r:id="rId8"/>
    <p:sldLayoutId id="2147483653" r:id="rId9"/>
    <p:sldLayoutId id="2147483654" r:id="rId10"/>
    <p:sldLayoutId id="2147483662" r:id="rId11"/>
    <p:sldLayoutId id="2147483657" r:id="rId12"/>
    <p:sldLayoutId id="2147483659" r:id="rId13"/>
  </p:sldLayoutIdLst>
  <p:hf hdr="0"/>
  <p:txStyles>
    <p:titleStyle>
      <a:lvl1pPr algn="l" defTabSz="914400" rtl="0" eaLnBrk="1" latinLnBrk="0" hangingPunct="1">
        <a:lnSpc>
          <a:spcPct val="90000"/>
        </a:lnSpc>
        <a:spcBef>
          <a:spcPct val="0"/>
        </a:spcBef>
        <a:buNone/>
        <a:defRPr sz="3600" b="1" i="0" kern="1200">
          <a:solidFill>
            <a:srgbClr val="204C90"/>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B2E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B2E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B2E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hyperlink" Target="https://www.cbs8.com/article/news/local/wildfire/water-tank-helps-prevent-disaster-fallbrook-wildfire/509-ffdfaf7e-0316-493d-b559-d6e6dbb3ce0e"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hyperlink" Target="https://www.10news.com/news/north-county/heli-hydrant-used-for-first-time-by-fire-crews-fighting-garden-fire" TargetMode="External"/><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hyperlink" Target="https://www.cbs8.com/article/news/local/wildfire/water-tank-helps-prevent-disaster-fallbrook-wildfire/509-ffdfaf7e-0316-493d-b559-d6e6dbb3ce0e" TargetMode="External"/><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EB3E8-718C-7F6F-E529-B8E9BBD15B1F}"/>
              </a:ext>
            </a:extLst>
          </p:cNvPr>
          <p:cNvSpPr>
            <a:spLocks noGrp="1"/>
          </p:cNvSpPr>
          <p:nvPr>
            <p:ph type="title"/>
          </p:nvPr>
        </p:nvSpPr>
        <p:spPr>
          <a:xfrm>
            <a:off x="3993932" y="861456"/>
            <a:ext cx="7359868" cy="2484869"/>
          </a:xfrm>
        </p:spPr>
        <p:txBody>
          <a:bodyPr>
            <a:normAutofit/>
          </a:bodyPr>
          <a:lstStyle/>
          <a:p>
            <a:r>
              <a:rPr lang="en-US"/>
              <a:t>Communications &amp; Customer Service</a:t>
            </a:r>
          </a:p>
        </p:txBody>
      </p:sp>
      <p:sp>
        <p:nvSpPr>
          <p:cNvPr id="3" name="Text Placeholder 2">
            <a:extLst>
              <a:ext uri="{FF2B5EF4-FFF2-40B4-BE49-F238E27FC236}">
                <a16:creationId xmlns:a16="http://schemas.microsoft.com/office/drawing/2014/main" id="{A35A2C4D-CC9E-8E09-06A5-07A5D6FA4822}"/>
              </a:ext>
            </a:extLst>
          </p:cNvPr>
          <p:cNvSpPr>
            <a:spLocks noGrp="1"/>
          </p:cNvSpPr>
          <p:nvPr>
            <p:ph type="body" idx="1"/>
          </p:nvPr>
        </p:nvSpPr>
        <p:spPr>
          <a:xfrm>
            <a:off x="4694662" y="4020997"/>
            <a:ext cx="6659138" cy="458418"/>
          </a:xfrm>
        </p:spPr>
        <p:txBody>
          <a:bodyPr>
            <a:normAutofit/>
          </a:bodyPr>
          <a:lstStyle/>
          <a:p>
            <a:r>
              <a:rPr lang="en-US" dirty="0"/>
              <a:t>November 19, 2024</a:t>
            </a:r>
          </a:p>
        </p:txBody>
      </p:sp>
      <p:sp>
        <p:nvSpPr>
          <p:cNvPr id="4" name="Text Placeholder 2">
            <a:extLst>
              <a:ext uri="{FF2B5EF4-FFF2-40B4-BE49-F238E27FC236}">
                <a16:creationId xmlns:a16="http://schemas.microsoft.com/office/drawing/2014/main" id="{713370BB-D922-2073-86EA-759A41D0289D}"/>
              </a:ext>
            </a:extLst>
          </p:cNvPr>
          <p:cNvSpPr txBox="1">
            <a:spLocks/>
          </p:cNvSpPr>
          <p:nvPr/>
        </p:nvSpPr>
        <p:spPr>
          <a:xfrm>
            <a:off x="4694662" y="3304284"/>
            <a:ext cx="6659138" cy="45841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400" b="0" i="0" kern="1200">
                <a:solidFill>
                  <a:srgbClr val="0966AF"/>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a:t>COMMITTEE MEETING</a:t>
            </a:r>
          </a:p>
        </p:txBody>
      </p:sp>
    </p:spTree>
    <p:extLst>
      <p:ext uri="{BB962C8B-B14F-4D97-AF65-F5344CB8AC3E}">
        <p14:creationId xmlns:p14="http://schemas.microsoft.com/office/powerpoint/2010/main" val="305263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02DA-3AD6-5E26-912C-7C9321DED992}"/>
              </a:ext>
            </a:extLst>
          </p:cNvPr>
          <p:cNvSpPr>
            <a:spLocks noGrp="1"/>
          </p:cNvSpPr>
          <p:nvPr>
            <p:ph type="title"/>
          </p:nvPr>
        </p:nvSpPr>
        <p:spPr>
          <a:xfrm>
            <a:off x="2349306" y="1334422"/>
            <a:ext cx="9004494" cy="2484869"/>
          </a:xfrm>
        </p:spPr>
        <p:txBody>
          <a:bodyPr>
            <a:normAutofit/>
          </a:bodyPr>
          <a:lstStyle/>
          <a:p>
            <a:r>
              <a:rPr lang="en-US"/>
              <a:t>Customer Service </a:t>
            </a:r>
          </a:p>
        </p:txBody>
      </p:sp>
      <p:sp>
        <p:nvSpPr>
          <p:cNvPr id="5" name="Slide Number Placeholder 4">
            <a:extLst>
              <a:ext uri="{FF2B5EF4-FFF2-40B4-BE49-F238E27FC236}">
                <a16:creationId xmlns:a16="http://schemas.microsoft.com/office/drawing/2014/main" id="{B97FC00C-0AB8-1DEF-1EE6-C4318A887138}"/>
              </a:ext>
            </a:extLst>
          </p:cNvPr>
          <p:cNvSpPr>
            <a:spLocks noGrp="1"/>
          </p:cNvSpPr>
          <p:nvPr>
            <p:ph type="sldNum" sz="quarter" idx="12"/>
          </p:nvPr>
        </p:nvSpPr>
        <p:spPr/>
        <p:txBody>
          <a:bodyPr/>
          <a:lstStyle/>
          <a:p>
            <a:fld id="{71B073CA-E1DB-6646-8627-B9A066EC1A46}" type="slidenum">
              <a:rPr lang="en-US" smtClean="0"/>
              <a:pPr/>
              <a:t>9</a:t>
            </a:fld>
            <a:endParaRPr lang="en-US"/>
          </a:p>
        </p:txBody>
      </p:sp>
      <p:sp>
        <p:nvSpPr>
          <p:cNvPr id="3" name="Footer Placeholder 3">
            <a:extLst>
              <a:ext uri="{FF2B5EF4-FFF2-40B4-BE49-F238E27FC236}">
                <a16:creationId xmlns:a16="http://schemas.microsoft.com/office/drawing/2014/main" id="{F267652A-FB9F-4A7E-514C-D4B879F58287}"/>
              </a:ext>
            </a:extLst>
          </p:cNvPr>
          <p:cNvSpPr>
            <a:spLocks noGrp="1"/>
          </p:cNvSpPr>
          <p:nvPr>
            <p:ph type="ftr" sz="quarter" idx="11"/>
          </p:nvPr>
        </p:nvSpPr>
        <p:spPr>
          <a:xfrm>
            <a:off x="6709719" y="6348536"/>
            <a:ext cx="4644081" cy="365125"/>
          </a:xfrm>
        </p:spPr>
        <p:txBody>
          <a:bodyPr/>
          <a:lstStyle/>
          <a:p>
            <a:r>
              <a:rPr lang="en-US"/>
              <a:t>Communications &amp; Customer Service Meeting</a:t>
            </a:r>
            <a:r>
              <a:rPr lang="en-US">
                <a:solidFill>
                  <a:srgbClr val="FEBF0F"/>
                </a:solidFill>
              </a:rPr>
              <a:t> | </a:t>
            </a:r>
            <a:r>
              <a:rPr lang="en-US">
                <a:solidFill>
                  <a:srgbClr val="204C90"/>
                </a:solidFill>
              </a:rPr>
              <a:t>November</a:t>
            </a:r>
            <a:r>
              <a:rPr lang="en-US"/>
              <a:t> 2024</a:t>
            </a:r>
          </a:p>
        </p:txBody>
      </p:sp>
      <p:sp>
        <p:nvSpPr>
          <p:cNvPr id="4" name="Text Placeholder 2">
            <a:extLst>
              <a:ext uri="{FF2B5EF4-FFF2-40B4-BE49-F238E27FC236}">
                <a16:creationId xmlns:a16="http://schemas.microsoft.com/office/drawing/2014/main" id="{3F9ACCCC-9A16-1971-5F6A-92E1C59BB20D}"/>
              </a:ext>
            </a:extLst>
          </p:cNvPr>
          <p:cNvSpPr>
            <a:spLocks noGrp="1"/>
          </p:cNvSpPr>
          <p:nvPr>
            <p:ph type="body" idx="1"/>
          </p:nvPr>
        </p:nvSpPr>
        <p:spPr>
          <a:xfrm>
            <a:off x="4694662" y="4020997"/>
            <a:ext cx="6659138" cy="458418"/>
          </a:xfrm>
        </p:spPr>
        <p:txBody>
          <a:bodyPr>
            <a:normAutofit/>
          </a:bodyPr>
          <a:lstStyle/>
          <a:p>
            <a:r>
              <a:rPr lang="en-US"/>
              <a:t>Quarterly Call Metrics</a:t>
            </a:r>
          </a:p>
        </p:txBody>
      </p:sp>
    </p:spTree>
    <p:extLst>
      <p:ext uri="{BB962C8B-B14F-4D97-AF65-F5344CB8AC3E}">
        <p14:creationId xmlns:p14="http://schemas.microsoft.com/office/powerpoint/2010/main" val="3672571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0B167-9B9A-62DC-C211-4AB154555E86}"/>
              </a:ext>
            </a:extLst>
          </p:cNvPr>
          <p:cNvSpPr>
            <a:spLocks noGrp="1"/>
          </p:cNvSpPr>
          <p:nvPr>
            <p:ph type="title"/>
          </p:nvPr>
        </p:nvSpPr>
        <p:spPr/>
        <p:txBody>
          <a:bodyPr/>
          <a:lstStyle/>
          <a:p>
            <a:r>
              <a:rPr lang="en-US"/>
              <a:t>August – October Average Hold Time</a:t>
            </a:r>
          </a:p>
        </p:txBody>
      </p:sp>
      <p:sp>
        <p:nvSpPr>
          <p:cNvPr id="6" name="Slide Number Placeholder 5">
            <a:extLst>
              <a:ext uri="{FF2B5EF4-FFF2-40B4-BE49-F238E27FC236}">
                <a16:creationId xmlns:a16="http://schemas.microsoft.com/office/drawing/2014/main" id="{6DA1E4D2-99A8-9FD2-6C23-B7B5047B91B7}"/>
              </a:ext>
            </a:extLst>
          </p:cNvPr>
          <p:cNvSpPr>
            <a:spLocks noGrp="1"/>
          </p:cNvSpPr>
          <p:nvPr>
            <p:ph type="sldNum" sz="quarter" idx="12"/>
          </p:nvPr>
        </p:nvSpPr>
        <p:spPr/>
        <p:txBody>
          <a:bodyPr/>
          <a:lstStyle/>
          <a:p>
            <a:fld id="{71B073CA-E1DB-6646-8627-B9A066EC1A46}" type="slidenum">
              <a:rPr lang="en-US" smtClean="0"/>
              <a:t>10</a:t>
            </a:fld>
            <a:endParaRPr lang="en-US"/>
          </a:p>
        </p:txBody>
      </p:sp>
      <p:graphicFrame>
        <p:nvGraphicFramePr>
          <p:cNvPr id="3" name="Chart 2">
            <a:extLst>
              <a:ext uri="{FF2B5EF4-FFF2-40B4-BE49-F238E27FC236}">
                <a16:creationId xmlns:a16="http://schemas.microsoft.com/office/drawing/2014/main" id="{02F83C3C-CFE3-7895-A460-A669891C3344}"/>
              </a:ext>
            </a:extLst>
          </p:cNvPr>
          <p:cNvGraphicFramePr/>
          <p:nvPr>
            <p:extLst>
              <p:ext uri="{D42A27DB-BD31-4B8C-83A1-F6EECF244321}">
                <p14:modId xmlns:p14="http://schemas.microsoft.com/office/powerpoint/2010/main" val="4022125261"/>
              </p:ext>
            </p:extLst>
          </p:nvPr>
        </p:nvGraphicFramePr>
        <p:xfrm>
          <a:off x="2032000" y="1661532"/>
          <a:ext cx="8128000" cy="44768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0654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6BABF-3E32-23C6-D23B-E0BBCDB883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696B37-B248-67A0-95AA-7B180552EAD5}"/>
              </a:ext>
            </a:extLst>
          </p:cNvPr>
          <p:cNvSpPr>
            <a:spLocks noGrp="1"/>
          </p:cNvSpPr>
          <p:nvPr>
            <p:ph type="title"/>
          </p:nvPr>
        </p:nvSpPr>
        <p:spPr/>
        <p:txBody>
          <a:bodyPr/>
          <a:lstStyle/>
          <a:p>
            <a:r>
              <a:rPr lang="en-US"/>
              <a:t>2023 vs 2024 Average Hold Time</a:t>
            </a:r>
          </a:p>
        </p:txBody>
      </p:sp>
      <p:sp>
        <p:nvSpPr>
          <p:cNvPr id="6" name="Slide Number Placeholder 5">
            <a:extLst>
              <a:ext uri="{FF2B5EF4-FFF2-40B4-BE49-F238E27FC236}">
                <a16:creationId xmlns:a16="http://schemas.microsoft.com/office/drawing/2014/main" id="{38285A88-D85F-5E0B-1650-3D419897306A}"/>
              </a:ext>
            </a:extLst>
          </p:cNvPr>
          <p:cNvSpPr>
            <a:spLocks noGrp="1"/>
          </p:cNvSpPr>
          <p:nvPr>
            <p:ph type="sldNum" sz="quarter" idx="12"/>
          </p:nvPr>
        </p:nvSpPr>
        <p:spPr/>
        <p:txBody>
          <a:bodyPr/>
          <a:lstStyle/>
          <a:p>
            <a:fld id="{71B073CA-E1DB-6646-8627-B9A066EC1A46}" type="slidenum">
              <a:rPr lang="en-US" smtClean="0"/>
              <a:t>11</a:t>
            </a:fld>
            <a:endParaRPr lang="en-US"/>
          </a:p>
        </p:txBody>
      </p:sp>
      <p:graphicFrame>
        <p:nvGraphicFramePr>
          <p:cNvPr id="3" name="Chart 2">
            <a:extLst>
              <a:ext uri="{FF2B5EF4-FFF2-40B4-BE49-F238E27FC236}">
                <a16:creationId xmlns:a16="http://schemas.microsoft.com/office/drawing/2014/main" id="{FB536EA9-4247-2A4D-D53E-48927AFBAFD7}"/>
              </a:ext>
            </a:extLst>
          </p:cNvPr>
          <p:cNvGraphicFramePr/>
          <p:nvPr>
            <p:extLst>
              <p:ext uri="{D42A27DB-BD31-4B8C-83A1-F6EECF244321}">
                <p14:modId xmlns:p14="http://schemas.microsoft.com/office/powerpoint/2010/main" val="442169492"/>
              </p:ext>
            </p:extLst>
          </p:nvPr>
        </p:nvGraphicFramePr>
        <p:xfrm>
          <a:off x="2032000" y="1683834"/>
          <a:ext cx="8128000" cy="4672516"/>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2CE46663-30F0-CB6D-DA8D-AFE138389A47}"/>
              </a:ext>
            </a:extLst>
          </p:cNvPr>
          <p:cNvSpPr txBox="1"/>
          <p:nvPr/>
        </p:nvSpPr>
        <p:spPr>
          <a:xfrm>
            <a:off x="1864112" y="5714724"/>
            <a:ext cx="644912" cy="246221"/>
          </a:xfrm>
          <a:prstGeom prst="rect">
            <a:avLst/>
          </a:prstGeom>
          <a:noFill/>
        </p:spPr>
        <p:txBody>
          <a:bodyPr wrap="square" rtlCol="0">
            <a:spAutoFit/>
          </a:bodyPr>
          <a:lstStyle/>
          <a:p>
            <a:r>
              <a:rPr lang="en-US" sz="1000">
                <a:solidFill>
                  <a:srgbClr val="1B2E5C"/>
                </a:solidFill>
                <a:latin typeface="Helvetica" pitchFamily="2" charset="0"/>
              </a:rPr>
              <a:t>Minutes</a:t>
            </a:r>
          </a:p>
        </p:txBody>
      </p:sp>
    </p:spTree>
    <p:extLst>
      <p:ext uri="{BB962C8B-B14F-4D97-AF65-F5344CB8AC3E}">
        <p14:creationId xmlns:p14="http://schemas.microsoft.com/office/powerpoint/2010/main" val="786012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73815-BBD1-62BD-1355-1D16481619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74EB70-5A09-47AF-EDE3-9C56C9B62209}"/>
              </a:ext>
            </a:extLst>
          </p:cNvPr>
          <p:cNvSpPr>
            <a:spLocks noGrp="1"/>
          </p:cNvSpPr>
          <p:nvPr>
            <p:ph type="title"/>
          </p:nvPr>
        </p:nvSpPr>
        <p:spPr/>
        <p:txBody>
          <a:bodyPr/>
          <a:lstStyle/>
          <a:p>
            <a:r>
              <a:rPr lang="en-US"/>
              <a:t>August – October Average Talk Time</a:t>
            </a:r>
          </a:p>
        </p:txBody>
      </p:sp>
      <p:sp>
        <p:nvSpPr>
          <p:cNvPr id="6" name="Slide Number Placeholder 5">
            <a:extLst>
              <a:ext uri="{FF2B5EF4-FFF2-40B4-BE49-F238E27FC236}">
                <a16:creationId xmlns:a16="http://schemas.microsoft.com/office/drawing/2014/main" id="{385572FC-8161-D32B-89FE-5E4C0D73A45D}"/>
              </a:ext>
            </a:extLst>
          </p:cNvPr>
          <p:cNvSpPr>
            <a:spLocks noGrp="1"/>
          </p:cNvSpPr>
          <p:nvPr>
            <p:ph type="sldNum" sz="quarter" idx="12"/>
          </p:nvPr>
        </p:nvSpPr>
        <p:spPr/>
        <p:txBody>
          <a:bodyPr/>
          <a:lstStyle/>
          <a:p>
            <a:fld id="{71B073CA-E1DB-6646-8627-B9A066EC1A46}" type="slidenum">
              <a:rPr lang="en-US" smtClean="0"/>
              <a:t>12</a:t>
            </a:fld>
            <a:endParaRPr lang="en-US"/>
          </a:p>
        </p:txBody>
      </p:sp>
      <p:graphicFrame>
        <p:nvGraphicFramePr>
          <p:cNvPr id="5" name="Chart 4">
            <a:extLst>
              <a:ext uri="{FF2B5EF4-FFF2-40B4-BE49-F238E27FC236}">
                <a16:creationId xmlns:a16="http://schemas.microsoft.com/office/drawing/2014/main" id="{E7C7E6CA-9618-24CD-615A-783192E1C24E}"/>
              </a:ext>
            </a:extLst>
          </p:cNvPr>
          <p:cNvGraphicFramePr/>
          <p:nvPr>
            <p:extLst>
              <p:ext uri="{D42A27DB-BD31-4B8C-83A1-F6EECF244321}">
                <p14:modId xmlns:p14="http://schemas.microsoft.com/office/powerpoint/2010/main" val="1152599243"/>
              </p:ext>
            </p:extLst>
          </p:nvPr>
        </p:nvGraphicFramePr>
        <p:xfrm>
          <a:off x="2032000" y="1728435"/>
          <a:ext cx="8128000" cy="463100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21324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BC327-B876-6104-E533-BA2E81C995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406728-24DC-03DF-F646-390C76316276}"/>
              </a:ext>
            </a:extLst>
          </p:cNvPr>
          <p:cNvSpPr>
            <a:spLocks noGrp="1"/>
          </p:cNvSpPr>
          <p:nvPr>
            <p:ph type="title"/>
          </p:nvPr>
        </p:nvSpPr>
        <p:spPr/>
        <p:txBody>
          <a:bodyPr/>
          <a:lstStyle/>
          <a:p>
            <a:r>
              <a:rPr lang="en-US"/>
              <a:t>2023 vs 2024 Average Talk Time</a:t>
            </a:r>
          </a:p>
        </p:txBody>
      </p:sp>
      <p:sp>
        <p:nvSpPr>
          <p:cNvPr id="6" name="Slide Number Placeholder 5">
            <a:extLst>
              <a:ext uri="{FF2B5EF4-FFF2-40B4-BE49-F238E27FC236}">
                <a16:creationId xmlns:a16="http://schemas.microsoft.com/office/drawing/2014/main" id="{A2B90340-F83A-2E7E-5FF4-3FD4BA47E001}"/>
              </a:ext>
            </a:extLst>
          </p:cNvPr>
          <p:cNvSpPr>
            <a:spLocks noGrp="1"/>
          </p:cNvSpPr>
          <p:nvPr>
            <p:ph type="sldNum" sz="quarter" idx="12"/>
          </p:nvPr>
        </p:nvSpPr>
        <p:spPr/>
        <p:txBody>
          <a:bodyPr/>
          <a:lstStyle/>
          <a:p>
            <a:fld id="{71B073CA-E1DB-6646-8627-B9A066EC1A46}" type="slidenum">
              <a:rPr lang="en-US" smtClean="0"/>
              <a:t>13</a:t>
            </a:fld>
            <a:endParaRPr lang="en-US"/>
          </a:p>
        </p:txBody>
      </p:sp>
      <p:graphicFrame>
        <p:nvGraphicFramePr>
          <p:cNvPr id="3" name="Chart 2">
            <a:extLst>
              <a:ext uri="{FF2B5EF4-FFF2-40B4-BE49-F238E27FC236}">
                <a16:creationId xmlns:a16="http://schemas.microsoft.com/office/drawing/2014/main" id="{3921D941-D6C1-6EE3-A129-2882316D94F5}"/>
              </a:ext>
            </a:extLst>
          </p:cNvPr>
          <p:cNvGraphicFramePr/>
          <p:nvPr>
            <p:extLst>
              <p:ext uri="{D42A27DB-BD31-4B8C-83A1-F6EECF244321}">
                <p14:modId xmlns:p14="http://schemas.microsoft.com/office/powerpoint/2010/main" val="505810380"/>
              </p:ext>
            </p:extLst>
          </p:nvPr>
        </p:nvGraphicFramePr>
        <p:xfrm>
          <a:off x="1875883" y="1846250"/>
          <a:ext cx="8128000" cy="45548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11011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7CA56-618A-6DB6-0FD1-3926517C3E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B7ACB3-8659-CD28-7B56-ED16CEFBDF84}"/>
              </a:ext>
            </a:extLst>
          </p:cNvPr>
          <p:cNvSpPr>
            <a:spLocks noGrp="1"/>
          </p:cNvSpPr>
          <p:nvPr>
            <p:ph type="title"/>
          </p:nvPr>
        </p:nvSpPr>
        <p:spPr/>
        <p:txBody>
          <a:bodyPr/>
          <a:lstStyle/>
          <a:p>
            <a:r>
              <a:rPr lang="en-US"/>
              <a:t>August – October Monthly Calls</a:t>
            </a:r>
          </a:p>
        </p:txBody>
      </p:sp>
      <p:sp>
        <p:nvSpPr>
          <p:cNvPr id="5" name="Footer Placeholder 4">
            <a:extLst>
              <a:ext uri="{FF2B5EF4-FFF2-40B4-BE49-F238E27FC236}">
                <a16:creationId xmlns:a16="http://schemas.microsoft.com/office/drawing/2014/main" id="{3CE8F2AE-B8B9-8592-78FB-020395625BF3}"/>
              </a:ext>
            </a:extLst>
          </p:cNvPr>
          <p:cNvSpPr>
            <a:spLocks noGrp="1"/>
          </p:cNvSpPr>
          <p:nvPr>
            <p:ph type="ftr" sz="quarter" idx="11"/>
          </p:nvPr>
        </p:nvSpPr>
        <p:spPr>
          <a:xfrm>
            <a:off x="5181600" y="6435165"/>
            <a:ext cx="6172200" cy="184742"/>
          </a:xfrm>
        </p:spPr>
        <p:txBody>
          <a:bodyPr/>
          <a:lstStyle/>
          <a:p>
            <a:r>
              <a:rPr lang="en-US"/>
              <a:t>Communications &amp; Customer Service Meeting</a:t>
            </a:r>
            <a:r>
              <a:rPr lang="en-US">
                <a:solidFill>
                  <a:srgbClr val="FEBF0F"/>
                </a:solidFill>
              </a:rPr>
              <a:t> | </a:t>
            </a:r>
            <a:r>
              <a:rPr lang="en-US"/>
              <a:t>October 2024</a:t>
            </a:r>
          </a:p>
        </p:txBody>
      </p:sp>
      <p:sp>
        <p:nvSpPr>
          <p:cNvPr id="6" name="Slide Number Placeholder 5">
            <a:extLst>
              <a:ext uri="{FF2B5EF4-FFF2-40B4-BE49-F238E27FC236}">
                <a16:creationId xmlns:a16="http://schemas.microsoft.com/office/drawing/2014/main" id="{6EDAE5C1-890E-63EA-CE31-BF8438A302B1}"/>
              </a:ext>
            </a:extLst>
          </p:cNvPr>
          <p:cNvSpPr>
            <a:spLocks noGrp="1"/>
          </p:cNvSpPr>
          <p:nvPr>
            <p:ph type="sldNum" sz="quarter" idx="12"/>
          </p:nvPr>
        </p:nvSpPr>
        <p:spPr/>
        <p:txBody>
          <a:bodyPr/>
          <a:lstStyle/>
          <a:p>
            <a:fld id="{71B073CA-E1DB-6646-8627-B9A066EC1A46}" type="slidenum">
              <a:rPr lang="en-US" smtClean="0"/>
              <a:t>14</a:t>
            </a:fld>
            <a:endParaRPr lang="en-US"/>
          </a:p>
        </p:txBody>
      </p:sp>
      <p:graphicFrame>
        <p:nvGraphicFramePr>
          <p:cNvPr id="4" name="Chart 3">
            <a:extLst>
              <a:ext uri="{FF2B5EF4-FFF2-40B4-BE49-F238E27FC236}">
                <a16:creationId xmlns:a16="http://schemas.microsoft.com/office/drawing/2014/main" id="{8D54246D-107B-F95E-E985-8F379D2ED1D6}"/>
              </a:ext>
            </a:extLst>
          </p:cNvPr>
          <p:cNvGraphicFramePr/>
          <p:nvPr>
            <p:extLst>
              <p:ext uri="{D42A27DB-BD31-4B8C-83A1-F6EECF244321}">
                <p14:modId xmlns:p14="http://schemas.microsoft.com/office/powerpoint/2010/main" val="1240251936"/>
              </p:ext>
            </p:extLst>
          </p:nvPr>
        </p:nvGraphicFramePr>
        <p:xfrm>
          <a:off x="2032000" y="1527717"/>
          <a:ext cx="8128000" cy="46106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56943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29B3F-A050-6BDF-FAA9-32308870EC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8BDD8B-27F7-CFB9-4C85-34B8A1DEC171}"/>
              </a:ext>
            </a:extLst>
          </p:cNvPr>
          <p:cNvSpPr>
            <a:spLocks noGrp="1"/>
          </p:cNvSpPr>
          <p:nvPr>
            <p:ph type="title"/>
          </p:nvPr>
        </p:nvSpPr>
        <p:spPr/>
        <p:txBody>
          <a:bodyPr/>
          <a:lstStyle/>
          <a:p>
            <a:r>
              <a:rPr lang="en-US"/>
              <a:t>2023 vs 2024 Monthly Calls</a:t>
            </a:r>
          </a:p>
        </p:txBody>
      </p:sp>
      <p:sp>
        <p:nvSpPr>
          <p:cNvPr id="5" name="Footer Placeholder 4">
            <a:extLst>
              <a:ext uri="{FF2B5EF4-FFF2-40B4-BE49-F238E27FC236}">
                <a16:creationId xmlns:a16="http://schemas.microsoft.com/office/drawing/2014/main" id="{08947768-1411-7DF0-8D2A-FC9119529937}"/>
              </a:ext>
            </a:extLst>
          </p:cNvPr>
          <p:cNvSpPr>
            <a:spLocks noGrp="1"/>
          </p:cNvSpPr>
          <p:nvPr>
            <p:ph type="ftr" sz="quarter" idx="11"/>
          </p:nvPr>
        </p:nvSpPr>
        <p:spPr>
          <a:xfrm>
            <a:off x="5181600" y="6435165"/>
            <a:ext cx="6172200" cy="184742"/>
          </a:xfrm>
        </p:spPr>
        <p:txBody>
          <a:bodyPr/>
          <a:lstStyle/>
          <a:p>
            <a:r>
              <a:rPr lang="en-US"/>
              <a:t>Communications &amp; Customer Service Meeting</a:t>
            </a:r>
            <a:r>
              <a:rPr lang="en-US">
                <a:solidFill>
                  <a:srgbClr val="FEBF0F"/>
                </a:solidFill>
              </a:rPr>
              <a:t> | </a:t>
            </a:r>
            <a:r>
              <a:rPr lang="en-US"/>
              <a:t>October 2024</a:t>
            </a:r>
          </a:p>
        </p:txBody>
      </p:sp>
      <p:sp>
        <p:nvSpPr>
          <p:cNvPr id="6" name="Slide Number Placeholder 5">
            <a:extLst>
              <a:ext uri="{FF2B5EF4-FFF2-40B4-BE49-F238E27FC236}">
                <a16:creationId xmlns:a16="http://schemas.microsoft.com/office/drawing/2014/main" id="{E77FA52F-BD48-5144-227D-2AC6FD7CF3CE}"/>
              </a:ext>
            </a:extLst>
          </p:cNvPr>
          <p:cNvSpPr>
            <a:spLocks noGrp="1"/>
          </p:cNvSpPr>
          <p:nvPr>
            <p:ph type="sldNum" sz="quarter" idx="12"/>
          </p:nvPr>
        </p:nvSpPr>
        <p:spPr/>
        <p:txBody>
          <a:bodyPr/>
          <a:lstStyle/>
          <a:p>
            <a:fld id="{71B073CA-E1DB-6646-8627-B9A066EC1A46}" type="slidenum">
              <a:rPr lang="en-US" smtClean="0"/>
              <a:t>15</a:t>
            </a:fld>
            <a:endParaRPr lang="en-US"/>
          </a:p>
        </p:txBody>
      </p:sp>
      <p:graphicFrame>
        <p:nvGraphicFramePr>
          <p:cNvPr id="3" name="Chart 2">
            <a:extLst>
              <a:ext uri="{FF2B5EF4-FFF2-40B4-BE49-F238E27FC236}">
                <a16:creationId xmlns:a16="http://schemas.microsoft.com/office/drawing/2014/main" id="{263C5E12-670B-DFD0-8369-D5293F868724}"/>
              </a:ext>
            </a:extLst>
          </p:cNvPr>
          <p:cNvGraphicFramePr/>
          <p:nvPr>
            <p:extLst>
              <p:ext uri="{D42A27DB-BD31-4B8C-83A1-F6EECF244321}">
                <p14:modId xmlns:p14="http://schemas.microsoft.com/office/powerpoint/2010/main" val="3675326520"/>
              </p:ext>
            </p:extLst>
          </p:nvPr>
        </p:nvGraphicFramePr>
        <p:xfrm>
          <a:off x="2032000" y="1683834"/>
          <a:ext cx="8128000" cy="44544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53051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02DA-3AD6-5E26-912C-7C9321DED992}"/>
              </a:ext>
            </a:extLst>
          </p:cNvPr>
          <p:cNvSpPr>
            <a:spLocks noGrp="1"/>
          </p:cNvSpPr>
          <p:nvPr>
            <p:ph type="title"/>
          </p:nvPr>
        </p:nvSpPr>
        <p:spPr>
          <a:xfrm>
            <a:off x="2349306" y="1334422"/>
            <a:ext cx="9004494" cy="2484869"/>
          </a:xfrm>
        </p:spPr>
        <p:txBody>
          <a:bodyPr>
            <a:normAutofit/>
          </a:bodyPr>
          <a:lstStyle/>
          <a:p>
            <a:r>
              <a:rPr lang="en-US"/>
              <a:t>Community </a:t>
            </a:r>
            <a:br>
              <a:rPr lang="en-US"/>
            </a:br>
            <a:r>
              <a:rPr lang="en-US"/>
              <a:t>Events Update</a:t>
            </a:r>
          </a:p>
        </p:txBody>
      </p:sp>
      <p:sp>
        <p:nvSpPr>
          <p:cNvPr id="4" name="Footer Placeholder 3">
            <a:extLst>
              <a:ext uri="{FF2B5EF4-FFF2-40B4-BE49-F238E27FC236}">
                <a16:creationId xmlns:a16="http://schemas.microsoft.com/office/drawing/2014/main" id="{ABE15BE4-AD99-E1E4-76E8-7381DAF1F7C9}"/>
              </a:ext>
            </a:extLst>
          </p:cNvPr>
          <p:cNvSpPr>
            <a:spLocks noGrp="1"/>
          </p:cNvSpPr>
          <p:nvPr>
            <p:ph type="ftr" sz="quarter" idx="11"/>
          </p:nvPr>
        </p:nvSpPr>
        <p:spPr>
          <a:xfrm>
            <a:off x="6400800" y="6348536"/>
            <a:ext cx="4953000" cy="365125"/>
          </a:xfrm>
        </p:spPr>
        <p:txBody>
          <a:bodyPr/>
          <a:lstStyle/>
          <a:p>
            <a:r>
              <a:rPr lang="en-US"/>
              <a:t>Communications &amp; Customer Service Meeting</a:t>
            </a:r>
            <a:r>
              <a:rPr lang="en-US">
                <a:solidFill>
                  <a:srgbClr val="FEBF0F"/>
                </a:solidFill>
              </a:rPr>
              <a:t> | </a:t>
            </a:r>
            <a:r>
              <a:rPr lang="en-US">
                <a:solidFill>
                  <a:srgbClr val="204C90"/>
                </a:solidFill>
              </a:rPr>
              <a:t>November</a:t>
            </a:r>
            <a:r>
              <a:rPr lang="en-US"/>
              <a:t> 2024</a:t>
            </a:r>
          </a:p>
        </p:txBody>
      </p:sp>
      <p:sp>
        <p:nvSpPr>
          <p:cNvPr id="5" name="Slide Number Placeholder 4">
            <a:extLst>
              <a:ext uri="{FF2B5EF4-FFF2-40B4-BE49-F238E27FC236}">
                <a16:creationId xmlns:a16="http://schemas.microsoft.com/office/drawing/2014/main" id="{B97FC00C-0AB8-1DEF-1EE6-C4318A887138}"/>
              </a:ext>
            </a:extLst>
          </p:cNvPr>
          <p:cNvSpPr>
            <a:spLocks noGrp="1"/>
          </p:cNvSpPr>
          <p:nvPr>
            <p:ph type="sldNum" sz="quarter" idx="12"/>
          </p:nvPr>
        </p:nvSpPr>
        <p:spPr/>
        <p:txBody>
          <a:bodyPr/>
          <a:lstStyle/>
          <a:p>
            <a:fld id="{71B073CA-E1DB-6646-8627-B9A066EC1A46}" type="slidenum">
              <a:rPr lang="en-US" smtClean="0"/>
              <a:pPr/>
              <a:t>16</a:t>
            </a:fld>
            <a:endParaRPr lang="en-US"/>
          </a:p>
        </p:txBody>
      </p:sp>
      <p:sp>
        <p:nvSpPr>
          <p:cNvPr id="6" name="Text Placeholder 5">
            <a:extLst>
              <a:ext uri="{FF2B5EF4-FFF2-40B4-BE49-F238E27FC236}">
                <a16:creationId xmlns:a16="http://schemas.microsoft.com/office/drawing/2014/main" id="{5DAE17D7-C066-EFE2-198E-6D814D9C780B}"/>
              </a:ext>
            </a:extLst>
          </p:cNvPr>
          <p:cNvSpPr>
            <a:spLocks noGrp="1"/>
          </p:cNvSpPr>
          <p:nvPr>
            <p:ph type="body" idx="1"/>
          </p:nvPr>
        </p:nvSpPr>
        <p:spPr>
          <a:xfrm>
            <a:off x="3944203" y="4020997"/>
            <a:ext cx="7409597" cy="591339"/>
          </a:xfrm>
        </p:spPr>
        <p:txBody>
          <a:bodyPr>
            <a:normAutofit/>
          </a:bodyPr>
          <a:lstStyle/>
          <a:p>
            <a:endParaRPr lang="en-US"/>
          </a:p>
        </p:txBody>
      </p:sp>
    </p:spTree>
    <p:extLst>
      <p:ext uri="{BB962C8B-B14F-4D97-AF65-F5344CB8AC3E}">
        <p14:creationId xmlns:p14="http://schemas.microsoft.com/office/powerpoint/2010/main" val="1820767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AFBDB-7A91-0F6F-D079-4178F0FE7654}"/>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6ED8F9-043A-C5CC-1AC7-BADC6A895ACE}"/>
              </a:ext>
            </a:extLst>
          </p:cNvPr>
          <p:cNvSpPr>
            <a:spLocks noGrp="1"/>
          </p:cNvSpPr>
          <p:nvPr>
            <p:ph type="sldNum" sz="quarter" idx="12"/>
          </p:nvPr>
        </p:nvSpPr>
        <p:spPr/>
        <p:txBody>
          <a:bodyPr/>
          <a:lstStyle/>
          <a:p>
            <a:fld id="{71B073CA-E1DB-6646-8627-B9A066EC1A46}" type="slidenum">
              <a:rPr lang="en-US" smtClean="0"/>
              <a:t>17</a:t>
            </a:fld>
            <a:endParaRPr lang="en-US"/>
          </a:p>
        </p:txBody>
      </p:sp>
      <p:pic>
        <p:nvPicPr>
          <p:cNvPr id="9" name="Picture 8">
            <a:extLst>
              <a:ext uri="{FF2B5EF4-FFF2-40B4-BE49-F238E27FC236}">
                <a16:creationId xmlns:a16="http://schemas.microsoft.com/office/drawing/2014/main" id="{D7BCE114-1476-68AB-0374-7EDE972884DC}"/>
              </a:ext>
            </a:extLst>
          </p:cNvPr>
          <p:cNvPicPr>
            <a:picLocks noChangeAspect="1"/>
          </p:cNvPicPr>
          <p:nvPr/>
        </p:nvPicPr>
        <p:blipFill>
          <a:blip r:embed="rId3"/>
          <a:srcRect l="12604" t="568" r="29180" b="1423"/>
          <a:stretch/>
        </p:blipFill>
        <p:spPr>
          <a:xfrm>
            <a:off x="6084788" y="0"/>
            <a:ext cx="6110222" cy="6858000"/>
          </a:xfrm>
          <a:prstGeom prst="rect">
            <a:avLst/>
          </a:prstGeom>
        </p:spPr>
      </p:pic>
      <p:sp>
        <p:nvSpPr>
          <p:cNvPr id="8" name="Rectangle 7">
            <a:extLst>
              <a:ext uri="{FF2B5EF4-FFF2-40B4-BE49-F238E27FC236}">
                <a16:creationId xmlns:a16="http://schemas.microsoft.com/office/drawing/2014/main" id="{D80FA384-BD5B-67A7-DBAC-20AB13A7ADEA}"/>
              </a:ext>
            </a:extLst>
          </p:cNvPr>
          <p:cNvSpPr/>
          <p:nvPr/>
        </p:nvSpPr>
        <p:spPr>
          <a:xfrm>
            <a:off x="-12032" y="-38962"/>
            <a:ext cx="6215449" cy="6896962"/>
          </a:xfrm>
          <a:prstGeom prst="rect">
            <a:avLst/>
          </a:prstGeom>
          <a:gradFill>
            <a:gsLst>
              <a:gs pos="40000">
                <a:schemeClr val="bg1">
                  <a:lumMod val="26000"/>
                  <a:lumOff val="74000"/>
                </a:schemeClr>
              </a:gs>
              <a:gs pos="95000">
                <a:srgbClr val="0966AF">
                  <a:alpha val="71000"/>
                </a:srgbClr>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ingle Corner Rectangle 9">
            <a:extLst>
              <a:ext uri="{FF2B5EF4-FFF2-40B4-BE49-F238E27FC236}">
                <a16:creationId xmlns:a16="http://schemas.microsoft.com/office/drawing/2014/main" id="{7AEC84D0-2FFF-C7A2-3176-0461B1ACA13E}"/>
              </a:ext>
            </a:extLst>
          </p:cNvPr>
          <p:cNvSpPr/>
          <p:nvPr/>
        </p:nvSpPr>
        <p:spPr>
          <a:xfrm>
            <a:off x="1" y="252362"/>
            <a:ext cx="7970108"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F28316-44FE-BC56-7269-B1EBF09AC0FA}"/>
              </a:ext>
            </a:extLst>
          </p:cNvPr>
          <p:cNvSpPr>
            <a:spLocks noGrp="1"/>
          </p:cNvSpPr>
          <p:nvPr>
            <p:ph type="title"/>
          </p:nvPr>
        </p:nvSpPr>
        <p:spPr>
          <a:xfrm>
            <a:off x="483004" y="568454"/>
            <a:ext cx="10515600" cy="607890"/>
          </a:xfrm>
        </p:spPr>
        <p:txBody>
          <a:bodyPr/>
          <a:lstStyle/>
          <a:p>
            <a:r>
              <a:rPr lang="en-US" dirty="0"/>
              <a:t>Blood Drive</a:t>
            </a:r>
          </a:p>
        </p:txBody>
      </p:sp>
      <p:pic>
        <p:nvPicPr>
          <p:cNvPr id="16" name="Picture 15" descr="Diagram&#10;&#10;Description automatically generated">
            <a:extLst>
              <a:ext uri="{FF2B5EF4-FFF2-40B4-BE49-F238E27FC236}">
                <a16:creationId xmlns:a16="http://schemas.microsoft.com/office/drawing/2014/main" id="{3856119F-50B2-4CC2-7D61-D88AEBA69952}"/>
              </a:ext>
            </a:extLst>
          </p:cNvPr>
          <p:cNvPicPr>
            <a:picLocks noChangeAspect="1"/>
          </p:cNvPicPr>
          <p:nvPr/>
        </p:nvPicPr>
        <p:blipFill>
          <a:blip r:embed="rId4"/>
          <a:stretch>
            <a:fillRect/>
          </a:stretch>
        </p:blipFill>
        <p:spPr>
          <a:xfrm>
            <a:off x="4290764" y="3306384"/>
            <a:ext cx="2549424" cy="3299254"/>
          </a:xfrm>
          <a:prstGeom prst="rect">
            <a:avLst/>
          </a:prstGeom>
          <a:ln w="25400">
            <a:solidFill>
              <a:schemeClr val="bg1">
                <a:lumMod val="95000"/>
              </a:schemeClr>
            </a:solidFill>
          </a:ln>
        </p:spPr>
      </p:pic>
      <p:sp>
        <p:nvSpPr>
          <p:cNvPr id="3" name="Content Placeholder 2">
            <a:extLst>
              <a:ext uri="{FF2B5EF4-FFF2-40B4-BE49-F238E27FC236}">
                <a16:creationId xmlns:a16="http://schemas.microsoft.com/office/drawing/2014/main" id="{2167AF38-482F-D23A-2238-E28557B0D92A}"/>
              </a:ext>
            </a:extLst>
          </p:cNvPr>
          <p:cNvSpPr>
            <a:spLocks noGrp="1"/>
          </p:cNvSpPr>
          <p:nvPr>
            <p:ph sz="half" idx="1"/>
          </p:nvPr>
        </p:nvSpPr>
        <p:spPr>
          <a:xfrm>
            <a:off x="501310" y="1825624"/>
            <a:ext cx="5311661" cy="4780014"/>
          </a:xfrm>
        </p:spPr>
        <p:txBody>
          <a:bodyPr>
            <a:normAutofit/>
          </a:bodyPr>
          <a:lstStyle/>
          <a:p>
            <a:r>
              <a:rPr lang="en-US" dirty="0"/>
              <a:t>Weds, December 18</a:t>
            </a:r>
          </a:p>
          <a:p>
            <a:pPr lvl="1"/>
            <a:r>
              <a:rPr lang="en-US" dirty="0"/>
              <a:t>San Diego Blood Bank will bring their mobile unit to Rainbow Water</a:t>
            </a:r>
          </a:p>
          <a:p>
            <a:pPr lvl="1"/>
            <a:r>
              <a:rPr lang="en-US" dirty="0"/>
              <a:t>9:00 a.m. – 2 p.m.</a:t>
            </a:r>
            <a:br>
              <a:rPr lang="en-US" dirty="0"/>
            </a:br>
            <a:r>
              <a:rPr lang="en-US" dirty="0"/>
              <a:t>Rainbow Water </a:t>
            </a:r>
            <a:br>
              <a:rPr lang="en-US" dirty="0"/>
            </a:br>
            <a:r>
              <a:rPr lang="en-US" dirty="0"/>
              <a:t>parking lot</a:t>
            </a:r>
          </a:p>
          <a:p>
            <a:pPr lvl="1"/>
            <a:r>
              <a:rPr lang="en-US" dirty="0"/>
              <a:t>Sign up sheet on </a:t>
            </a:r>
            <a:br>
              <a:rPr lang="en-US" dirty="0"/>
            </a:br>
            <a:r>
              <a:rPr lang="en-US" dirty="0"/>
              <a:t>the website</a:t>
            </a:r>
          </a:p>
          <a:p>
            <a:pPr lvl="1"/>
            <a:r>
              <a:rPr lang="en-US" dirty="0"/>
              <a:t>Promote in </a:t>
            </a:r>
            <a:br>
              <a:rPr lang="en-US" dirty="0"/>
            </a:br>
            <a:r>
              <a:rPr lang="en-US" dirty="0"/>
              <a:t>newsletter, </a:t>
            </a:r>
            <a:br>
              <a:rPr lang="en-US" dirty="0"/>
            </a:br>
            <a:r>
              <a:rPr lang="en-US" dirty="0"/>
              <a:t>press release</a:t>
            </a:r>
            <a:br>
              <a:rPr lang="en-US" dirty="0"/>
            </a:br>
            <a:endParaRPr lang="en-US" dirty="0"/>
          </a:p>
        </p:txBody>
      </p:sp>
    </p:spTree>
    <p:extLst>
      <p:ext uri="{BB962C8B-B14F-4D97-AF65-F5344CB8AC3E}">
        <p14:creationId xmlns:p14="http://schemas.microsoft.com/office/powerpoint/2010/main" val="3077602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59CB5-7DF6-9E71-86A3-E09EC5314F54}"/>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F1E6D32-96C1-20B3-8738-84665F752547}"/>
              </a:ext>
            </a:extLst>
          </p:cNvPr>
          <p:cNvSpPr>
            <a:spLocks noGrp="1"/>
          </p:cNvSpPr>
          <p:nvPr>
            <p:ph type="sldNum" sz="quarter" idx="12"/>
          </p:nvPr>
        </p:nvSpPr>
        <p:spPr/>
        <p:txBody>
          <a:bodyPr/>
          <a:lstStyle/>
          <a:p>
            <a:fld id="{71B073CA-E1DB-6646-8627-B9A066EC1A46}" type="slidenum">
              <a:rPr lang="en-US" smtClean="0"/>
              <a:t>18</a:t>
            </a:fld>
            <a:endParaRPr lang="en-US"/>
          </a:p>
        </p:txBody>
      </p:sp>
      <p:pic>
        <p:nvPicPr>
          <p:cNvPr id="11" name="Picture 10">
            <a:extLst>
              <a:ext uri="{FF2B5EF4-FFF2-40B4-BE49-F238E27FC236}">
                <a16:creationId xmlns:a16="http://schemas.microsoft.com/office/drawing/2014/main" id="{AE689EE5-D282-7A92-8AA8-4E6DBEF0CFBD}"/>
              </a:ext>
            </a:extLst>
          </p:cNvPr>
          <p:cNvPicPr>
            <a:picLocks noChangeAspect="1"/>
          </p:cNvPicPr>
          <p:nvPr/>
        </p:nvPicPr>
        <p:blipFill>
          <a:blip r:embed="rId3"/>
          <a:srcRect l="10353" r="10353"/>
          <a:stretch/>
        </p:blipFill>
        <p:spPr>
          <a:xfrm>
            <a:off x="6203416" y="0"/>
            <a:ext cx="5988583" cy="6858000"/>
          </a:xfrm>
          <a:prstGeom prst="rect">
            <a:avLst/>
          </a:prstGeom>
        </p:spPr>
      </p:pic>
      <p:sp>
        <p:nvSpPr>
          <p:cNvPr id="8" name="Rectangle 7">
            <a:extLst>
              <a:ext uri="{FF2B5EF4-FFF2-40B4-BE49-F238E27FC236}">
                <a16:creationId xmlns:a16="http://schemas.microsoft.com/office/drawing/2014/main" id="{E9BA2A19-85D0-2296-1700-832A01F515BC}"/>
              </a:ext>
            </a:extLst>
          </p:cNvPr>
          <p:cNvSpPr/>
          <p:nvPr/>
        </p:nvSpPr>
        <p:spPr>
          <a:xfrm>
            <a:off x="-12032" y="-38962"/>
            <a:ext cx="6215449" cy="6896962"/>
          </a:xfrm>
          <a:prstGeom prst="rect">
            <a:avLst/>
          </a:prstGeom>
          <a:gradFill>
            <a:gsLst>
              <a:gs pos="40000">
                <a:schemeClr val="bg1">
                  <a:lumMod val="26000"/>
                  <a:lumOff val="74000"/>
                </a:schemeClr>
              </a:gs>
              <a:gs pos="95000">
                <a:srgbClr val="0966AF">
                  <a:alpha val="71000"/>
                </a:srgbClr>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ingle Corner Rectangle 9">
            <a:extLst>
              <a:ext uri="{FF2B5EF4-FFF2-40B4-BE49-F238E27FC236}">
                <a16:creationId xmlns:a16="http://schemas.microsoft.com/office/drawing/2014/main" id="{88280493-E5F9-254C-22E7-326BE8B6DAF5}"/>
              </a:ext>
            </a:extLst>
          </p:cNvPr>
          <p:cNvSpPr/>
          <p:nvPr/>
        </p:nvSpPr>
        <p:spPr>
          <a:xfrm>
            <a:off x="-12032" y="252362"/>
            <a:ext cx="11155017"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52D974-9401-F8A7-EFB4-15AC52F57C45}"/>
              </a:ext>
            </a:extLst>
          </p:cNvPr>
          <p:cNvSpPr>
            <a:spLocks noGrp="1"/>
          </p:cNvSpPr>
          <p:nvPr>
            <p:ph type="title"/>
          </p:nvPr>
        </p:nvSpPr>
        <p:spPr>
          <a:xfrm>
            <a:off x="483004" y="568454"/>
            <a:ext cx="10515600" cy="607890"/>
          </a:xfrm>
        </p:spPr>
        <p:txBody>
          <a:bodyPr/>
          <a:lstStyle/>
          <a:p>
            <a:r>
              <a:rPr lang="en-US"/>
              <a:t>North County Water Agency Calendar</a:t>
            </a:r>
          </a:p>
        </p:txBody>
      </p:sp>
      <p:sp>
        <p:nvSpPr>
          <p:cNvPr id="3" name="Content Placeholder 2">
            <a:extLst>
              <a:ext uri="{FF2B5EF4-FFF2-40B4-BE49-F238E27FC236}">
                <a16:creationId xmlns:a16="http://schemas.microsoft.com/office/drawing/2014/main" id="{D39CC0CA-A612-C212-DC6A-D0DE6A392B60}"/>
              </a:ext>
            </a:extLst>
          </p:cNvPr>
          <p:cNvSpPr>
            <a:spLocks noGrp="1"/>
          </p:cNvSpPr>
          <p:nvPr>
            <p:ph sz="half" idx="1"/>
          </p:nvPr>
        </p:nvSpPr>
        <p:spPr>
          <a:xfrm>
            <a:off x="501310" y="1825624"/>
            <a:ext cx="5311661" cy="4179759"/>
          </a:xfrm>
        </p:spPr>
        <p:txBody>
          <a:bodyPr>
            <a:normAutofit/>
          </a:bodyPr>
          <a:lstStyle/>
          <a:p>
            <a:r>
              <a:rPr lang="en-US"/>
              <a:t>Calendar Contest Update</a:t>
            </a:r>
          </a:p>
          <a:p>
            <a:pPr lvl="1"/>
            <a:r>
              <a:rPr lang="en-US"/>
              <a:t>2025 Calendar will be available at the office in December</a:t>
            </a:r>
          </a:p>
          <a:p>
            <a:pPr lvl="1"/>
            <a:r>
              <a:rPr lang="en-US"/>
              <a:t>Copies distributed to student winners/BES 4</a:t>
            </a:r>
            <a:r>
              <a:rPr lang="en-US" baseline="30000"/>
              <a:t>th</a:t>
            </a:r>
            <a:r>
              <a:rPr lang="en-US"/>
              <a:t> grade teachers, and BUSD Superintendent </a:t>
            </a:r>
          </a:p>
          <a:p>
            <a:pPr lvl="1"/>
            <a:r>
              <a:rPr lang="en-US"/>
              <a:t>2025 Contest scheduled for launch Jan 2025</a:t>
            </a:r>
            <a:br>
              <a:rPr lang="en-US"/>
            </a:br>
            <a:endParaRPr lang="en-US"/>
          </a:p>
        </p:txBody>
      </p:sp>
      <p:pic>
        <p:nvPicPr>
          <p:cNvPr id="5" name="Picture 4" descr="Map&#10;&#10;Description automatically generated">
            <a:extLst>
              <a:ext uri="{FF2B5EF4-FFF2-40B4-BE49-F238E27FC236}">
                <a16:creationId xmlns:a16="http://schemas.microsoft.com/office/drawing/2014/main" id="{824A2F23-2A6E-D450-F241-81F56D2F675A}"/>
              </a:ext>
            </a:extLst>
          </p:cNvPr>
          <p:cNvPicPr>
            <a:picLocks noChangeAspect="1"/>
          </p:cNvPicPr>
          <p:nvPr/>
        </p:nvPicPr>
        <p:blipFill>
          <a:blip r:embed="rId4"/>
          <a:stretch>
            <a:fillRect/>
          </a:stretch>
        </p:blipFill>
        <p:spPr>
          <a:xfrm>
            <a:off x="4527517" y="4712464"/>
            <a:ext cx="2362236" cy="1892975"/>
          </a:xfrm>
          <a:prstGeom prst="rect">
            <a:avLst/>
          </a:prstGeom>
        </p:spPr>
      </p:pic>
      <p:pic>
        <p:nvPicPr>
          <p:cNvPr id="7" name="Picture 6">
            <a:extLst>
              <a:ext uri="{FF2B5EF4-FFF2-40B4-BE49-F238E27FC236}">
                <a16:creationId xmlns:a16="http://schemas.microsoft.com/office/drawing/2014/main" id="{738A3465-8639-A25B-D041-AD6076A59DD9}"/>
              </a:ext>
            </a:extLst>
          </p:cNvPr>
          <p:cNvPicPr>
            <a:picLocks noChangeAspect="1"/>
          </p:cNvPicPr>
          <p:nvPr/>
        </p:nvPicPr>
        <p:blipFill>
          <a:blip r:embed="rId5"/>
          <a:srcRect/>
          <a:stretch/>
        </p:blipFill>
        <p:spPr>
          <a:xfrm>
            <a:off x="7114010" y="4712662"/>
            <a:ext cx="2344187" cy="1892976"/>
          </a:xfrm>
          <a:prstGeom prst="rect">
            <a:avLst/>
          </a:prstGeom>
        </p:spPr>
      </p:pic>
      <p:pic>
        <p:nvPicPr>
          <p:cNvPr id="12" name="Picture 11">
            <a:extLst>
              <a:ext uri="{FF2B5EF4-FFF2-40B4-BE49-F238E27FC236}">
                <a16:creationId xmlns:a16="http://schemas.microsoft.com/office/drawing/2014/main" id="{FE46C2E3-9F3D-D108-E37E-E45C9014468E}"/>
              </a:ext>
            </a:extLst>
          </p:cNvPr>
          <p:cNvPicPr>
            <a:picLocks noChangeAspect="1"/>
          </p:cNvPicPr>
          <p:nvPr/>
        </p:nvPicPr>
        <p:blipFill>
          <a:blip r:embed="rId6"/>
          <a:srcRect/>
          <a:stretch/>
        </p:blipFill>
        <p:spPr>
          <a:xfrm>
            <a:off x="9637097" y="4693431"/>
            <a:ext cx="2362235" cy="1880614"/>
          </a:xfrm>
          <a:prstGeom prst="rect">
            <a:avLst/>
          </a:prstGeom>
        </p:spPr>
      </p:pic>
    </p:spTree>
    <p:extLst>
      <p:ext uri="{BB962C8B-B14F-4D97-AF65-F5344CB8AC3E}">
        <p14:creationId xmlns:p14="http://schemas.microsoft.com/office/powerpoint/2010/main" val="172201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A519D0-FC97-4CCE-0717-629FD9E29B2A}"/>
              </a:ext>
            </a:extLst>
          </p:cNvPr>
          <p:cNvPicPr>
            <a:picLocks noChangeAspect="1"/>
          </p:cNvPicPr>
          <p:nvPr/>
        </p:nvPicPr>
        <p:blipFill>
          <a:blip r:embed="rId2">
            <a:alphaModFix amt="35000"/>
          </a:blip>
          <a:srcRect b="17660"/>
          <a:stretch/>
        </p:blipFill>
        <p:spPr>
          <a:xfrm>
            <a:off x="-3171" y="1288927"/>
            <a:ext cx="12210480" cy="5569073"/>
          </a:xfrm>
          <a:prstGeom prst="rect">
            <a:avLst/>
          </a:prstGeom>
        </p:spPr>
      </p:pic>
      <p:sp>
        <p:nvSpPr>
          <p:cNvPr id="2" name="Title 1">
            <a:extLst>
              <a:ext uri="{FF2B5EF4-FFF2-40B4-BE49-F238E27FC236}">
                <a16:creationId xmlns:a16="http://schemas.microsoft.com/office/drawing/2014/main" id="{EE2FCE6E-3B9F-C02E-F220-4066B55BBD65}"/>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5594B2CC-C13E-FB57-EDD0-2C66E5F74E46}"/>
              </a:ext>
            </a:extLst>
          </p:cNvPr>
          <p:cNvSpPr>
            <a:spLocks noGrp="1"/>
          </p:cNvSpPr>
          <p:nvPr>
            <p:ph sz="half" idx="1"/>
          </p:nvPr>
        </p:nvSpPr>
        <p:spPr>
          <a:xfrm>
            <a:off x="838199" y="1825625"/>
            <a:ext cx="8831317" cy="4351338"/>
          </a:xfrm>
        </p:spPr>
        <p:txBody>
          <a:bodyPr/>
          <a:lstStyle/>
          <a:p>
            <a:r>
              <a:rPr lang="en-US"/>
              <a:t>Approval of Minutes</a:t>
            </a:r>
          </a:p>
          <a:p>
            <a:r>
              <a:rPr lang="en-US"/>
              <a:t>General Manager Comments</a:t>
            </a:r>
          </a:p>
          <a:p>
            <a:r>
              <a:rPr lang="en-US"/>
              <a:t>Committee Member Comments</a:t>
            </a:r>
          </a:p>
        </p:txBody>
      </p:sp>
      <p:sp>
        <p:nvSpPr>
          <p:cNvPr id="5" name="Footer Placeholder 4">
            <a:extLst>
              <a:ext uri="{FF2B5EF4-FFF2-40B4-BE49-F238E27FC236}">
                <a16:creationId xmlns:a16="http://schemas.microsoft.com/office/drawing/2014/main" id="{FBA125BF-4F99-697C-E269-24B4240831D2}"/>
              </a:ext>
            </a:extLst>
          </p:cNvPr>
          <p:cNvSpPr>
            <a:spLocks noGrp="1"/>
          </p:cNvSpPr>
          <p:nvPr>
            <p:ph type="ftr" sz="quarter" idx="11"/>
          </p:nvPr>
        </p:nvSpPr>
        <p:spPr>
          <a:xfrm>
            <a:off x="5864772" y="6348536"/>
            <a:ext cx="5489028" cy="365125"/>
          </a:xfrm>
        </p:spPr>
        <p:txBody>
          <a:bodyPr/>
          <a:lstStyle/>
          <a:p>
            <a:r>
              <a:rPr lang="en-US"/>
              <a:t>Communications &amp; Customer Service Meeting</a:t>
            </a:r>
            <a:r>
              <a:rPr lang="en-US">
                <a:solidFill>
                  <a:srgbClr val="FEBF0F"/>
                </a:solidFill>
              </a:rPr>
              <a:t> | </a:t>
            </a:r>
            <a:r>
              <a:rPr lang="en-US">
                <a:solidFill>
                  <a:srgbClr val="204C90"/>
                </a:solidFill>
              </a:rPr>
              <a:t>November 2024</a:t>
            </a:r>
          </a:p>
        </p:txBody>
      </p:sp>
      <p:sp>
        <p:nvSpPr>
          <p:cNvPr id="6" name="Slide Number Placeholder 5">
            <a:extLst>
              <a:ext uri="{FF2B5EF4-FFF2-40B4-BE49-F238E27FC236}">
                <a16:creationId xmlns:a16="http://schemas.microsoft.com/office/drawing/2014/main" id="{36CF5128-7962-CC1A-493B-27787487F83A}"/>
              </a:ext>
            </a:extLst>
          </p:cNvPr>
          <p:cNvSpPr>
            <a:spLocks noGrp="1"/>
          </p:cNvSpPr>
          <p:nvPr>
            <p:ph type="sldNum" sz="quarter" idx="12"/>
          </p:nvPr>
        </p:nvSpPr>
        <p:spPr/>
        <p:txBody>
          <a:bodyPr/>
          <a:lstStyle/>
          <a:p>
            <a:fld id="{71B073CA-E1DB-6646-8627-B9A066EC1A46}" type="slidenum">
              <a:rPr lang="en-US" smtClean="0"/>
              <a:t>1</a:t>
            </a:fld>
            <a:endParaRPr lang="en-US"/>
          </a:p>
        </p:txBody>
      </p:sp>
    </p:spTree>
    <p:extLst>
      <p:ext uri="{BB962C8B-B14F-4D97-AF65-F5344CB8AC3E}">
        <p14:creationId xmlns:p14="http://schemas.microsoft.com/office/powerpoint/2010/main" val="1153130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02DA-3AD6-5E26-912C-7C9321DED992}"/>
              </a:ext>
            </a:extLst>
          </p:cNvPr>
          <p:cNvSpPr>
            <a:spLocks noGrp="1"/>
          </p:cNvSpPr>
          <p:nvPr>
            <p:ph type="title"/>
          </p:nvPr>
        </p:nvSpPr>
        <p:spPr>
          <a:xfrm>
            <a:off x="2349306" y="1334422"/>
            <a:ext cx="9004494" cy="2484869"/>
          </a:xfrm>
        </p:spPr>
        <p:txBody>
          <a:bodyPr>
            <a:normAutofit/>
          </a:bodyPr>
          <a:lstStyle/>
          <a:p>
            <a:r>
              <a:rPr lang="en-US"/>
              <a:t>Newsletter </a:t>
            </a:r>
            <a:br>
              <a:rPr lang="en-US"/>
            </a:br>
            <a:r>
              <a:rPr lang="en-US"/>
              <a:t>Content Planning</a:t>
            </a:r>
          </a:p>
        </p:txBody>
      </p:sp>
      <p:sp>
        <p:nvSpPr>
          <p:cNvPr id="5" name="Slide Number Placeholder 4">
            <a:extLst>
              <a:ext uri="{FF2B5EF4-FFF2-40B4-BE49-F238E27FC236}">
                <a16:creationId xmlns:a16="http://schemas.microsoft.com/office/drawing/2014/main" id="{B97FC00C-0AB8-1DEF-1EE6-C4318A887138}"/>
              </a:ext>
            </a:extLst>
          </p:cNvPr>
          <p:cNvSpPr>
            <a:spLocks noGrp="1"/>
          </p:cNvSpPr>
          <p:nvPr>
            <p:ph type="sldNum" sz="quarter" idx="12"/>
          </p:nvPr>
        </p:nvSpPr>
        <p:spPr/>
        <p:txBody>
          <a:bodyPr/>
          <a:lstStyle/>
          <a:p>
            <a:fld id="{71B073CA-E1DB-6646-8627-B9A066EC1A46}" type="slidenum">
              <a:rPr lang="en-US" smtClean="0"/>
              <a:pPr/>
              <a:t>19</a:t>
            </a:fld>
            <a:endParaRPr lang="en-US"/>
          </a:p>
        </p:txBody>
      </p:sp>
      <p:sp>
        <p:nvSpPr>
          <p:cNvPr id="3" name="Footer Placeholder 3">
            <a:extLst>
              <a:ext uri="{FF2B5EF4-FFF2-40B4-BE49-F238E27FC236}">
                <a16:creationId xmlns:a16="http://schemas.microsoft.com/office/drawing/2014/main" id="{2EB29BAC-FF7C-9C48-40F4-ADC11E368118}"/>
              </a:ext>
            </a:extLst>
          </p:cNvPr>
          <p:cNvSpPr>
            <a:spLocks noGrp="1"/>
          </p:cNvSpPr>
          <p:nvPr>
            <p:ph type="ftr" sz="quarter" idx="11"/>
          </p:nvPr>
        </p:nvSpPr>
        <p:spPr>
          <a:xfrm>
            <a:off x="6413157" y="6348536"/>
            <a:ext cx="4940643" cy="365125"/>
          </a:xfrm>
        </p:spPr>
        <p:txBody>
          <a:bodyPr/>
          <a:lstStyle/>
          <a:p>
            <a:r>
              <a:rPr lang="en-US"/>
              <a:t>Communications &amp; Customer Service Meeting</a:t>
            </a:r>
            <a:r>
              <a:rPr lang="en-US">
                <a:solidFill>
                  <a:srgbClr val="FEBF0F"/>
                </a:solidFill>
              </a:rPr>
              <a:t> | </a:t>
            </a:r>
            <a:r>
              <a:rPr lang="en-US">
                <a:solidFill>
                  <a:srgbClr val="204C90"/>
                </a:solidFill>
              </a:rPr>
              <a:t>November</a:t>
            </a:r>
            <a:r>
              <a:rPr lang="en-US"/>
              <a:t> 2024</a:t>
            </a:r>
          </a:p>
        </p:txBody>
      </p:sp>
    </p:spTree>
    <p:extLst>
      <p:ext uri="{BB962C8B-B14F-4D97-AF65-F5344CB8AC3E}">
        <p14:creationId xmlns:p14="http://schemas.microsoft.com/office/powerpoint/2010/main" val="25503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A5F9E-2A8E-3ED0-556C-D201FDC48A11}"/>
              </a:ext>
            </a:extLst>
          </p:cNvPr>
          <p:cNvSpPr>
            <a:spLocks noGrp="1"/>
          </p:cNvSpPr>
          <p:nvPr>
            <p:ph type="title"/>
          </p:nvPr>
        </p:nvSpPr>
        <p:spPr>
          <a:xfrm>
            <a:off x="838200" y="528797"/>
            <a:ext cx="10515600" cy="657452"/>
          </a:xfrm>
        </p:spPr>
        <p:txBody>
          <a:bodyPr>
            <a:normAutofit/>
          </a:bodyPr>
          <a:lstStyle/>
          <a:p>
            <a:r>
              <a:rPr lang="en-US"/>
              <a:t>Newsletter Review</a:t>
            </a:r>
          </a:p>
        </p:txBody>
      </p:sp>
      <p:sp>
        <p:nvSpPr>
          <p:cNvPr id="3" name="Content Placeholder 2">
            <a:extLst>
              <a:ext uri="{FF2B5EF4-FFF2-40B4-BE49-F238E27FC236}">
                <a16:creationId xmlns:a16="http://schemas.microsoft.com/office/drawing/2014/main" id="{BDAD7407-1DE0-EF49-50C5-DF0F25D72D97}"/>
              </a:ext>
            </a:extLst>
          </p:cNvPr>
          <p:cNvSpPr>
            <a:spLocks noGrp="1"/>
          </p:cNvSpPr>
          <p:nvPr>
            <p:ph sz="half" idx="1"/>
          </p:nvPr>
        </p:nvSpPr>
        <p:spPr>
          <a:xfrm>
            <a:off x="838198" y="1551373"/>
            <a:ext cx="5110368" cy="5170101"/>
          </a:xfrm>
        </p:spPr>
        <p:txBody>
          <a:bodyPr vert="horz" lIns="91440" tIns="45720" rIns="91440" bIns="45720" rtlCol="0" anchor="t">
            <a:normAutofit/>
          </a:bodyPr>
          <a:lstStyle/>
          <a:p>
            <a:pPr marL="0" indent="0">
              <a:buNone/>
            </a:pPr>
            <a:r>
              <a:rPr lang="en-US" b="1">
                <a:latin typeface="Helvetica"/>
                <a:cs typeface="Helvetica"/>
              </a:rPr>
              <a:t>November</a:t>
            </a:r>
          </a:p>
          <a:p>
            <a:r>
              <a:rPr lang="en-US" sz="2400">
                <a:latin typeface="Helvetica"/>
                <a:cs typeface="Helvetica"/>
              </a:rPr>
              <a:t>Historic Detachment from SDCWA</a:t>
            </a:r>
            <a:endParaRPr lang="en-US" sz="2400">
              <a:effectLst/>
              <a:latin typeface="Helvetica"/>
              <a:cs typeface="Helvetica"/>
            </a:endParaRPr>
          </a:p>
          <a:p>
            <a:pPr lvl="1" fontAlgn="base"/>
            <a:r>
              <a:rPr lang="en-US" sz="1800">
                <a:effectLst/>
                <a:latin typeface="Helvetica"/>
                <a:cs typeface="Helvetica"/>
              </a:rPr>
              <a:t>Completion and Path to Detachment</a:t>
            </a:r>
            <a:endParaRPr lang="en-US" sz="1800">
              <a:effectLst/>
              <a:highlight>
                <a:srgbClr val="FFFFFF"/>
              </a:highlight>
              <a:latin typeface="Helvetica"/>
              <a:cs typeface="Helvetica"/>
            </a:endParaRPr>
          </a:p>
          <a:p>
            <a:pPr algn="l" rtl="0" fontAlgn="base">
              <a:buFont typeface="Arial" panose="020B0604020202020204" pitchFamily="34" charset="0"/>
              <a:buChar char="•"/>
            </a:pPr>
            <a:r>
              <a:rPr lang="en-US" sz="2400">
                <a:effectLst/>
                <a:highlight>
                  <a:srgbClr val="FFFFFF"/>
                </a:highlight>
                <a:latin typeface="Helvetica"/>
                <a:cs typeface="Helvetica"/>
              </a:rPr>
              <a:t>Customers Have a Greater Voice</a:t>
            </a:r>
          </a:p>
          <a:p>
            <a:pPr lvl="1" fontAlgn="base"/>
            <a:r>
              <a:rPr lang="en-US" sz="2000">
                <a:effectLst/>
                <a:highlight>
                  <a:srgbClr val="FFFFFF"/>
                </a:highlight>
                <a:latin typeface="Helvetica"/>
                <a:cs typeface="Helvetica"/>
              </a:rPr>
              <a:t>Voting opportunities for EMWD Board</a:t>
            </a:r>
          </a:p>
          <a:p>
            <a:pPr lvl="1" fontAlgn="base"/>
            <a:r>
              <a:rPr lang="en-US" sz="2000">
                <a:highlight>
                  <a:srgbClr val="FFFFFF"/>
                </a:highlight>
                <a:latin typeface="Helvetica"/>
                <a:cs typeface="Helvetica"/>
              </a:rPr>
              <a:t>What to Expect with EMWD</a:t>
            </a:r>
          </a:p>
          <a:p>
            <a:pPr lvl="1" fontAlgn="base"/>
            <a:r>
              <a:rPr lang="en-US" sz="2000">
                <a:highlight>
                  <a:srgbClr val="FFFFFF"/>
                </a:highlight>
                <a:latin typeface="Helvetica"/>
                <a:cs typeface="Helvetica"/>
              </a:rPr>
              <a:t>Equitable Agriculture Rates</a:t>
            </a:r>
          </a:p>
          <a:p>
            <a:pPr lvl="1" fontAlgn="base"/>
            <a:r>
              <a:rPr lang="en-US" sz="2000">
                <a:highlight>
                  <a:srgbClr val="FFFFFF"/>
                </a:highlight>
                <a:latin typeface="Helvetica"/>
                <a:cs typeface="Helvetica"/>
              </a:rPr>
              <a:t>Attend Board &amp; Committee Meetings</a:t>
            </a:r>
          </a:p>
          <a:p>
            <a:pPr algn="l" rtl="0" fontAlgn="base">
              <a:buFont typeface="Arial" panose="020B0604020202020204" pitchFamily="34" charset="0"/>
              <a:buChar char="•"/>
            </a:pPr>
            <a:r>
              <a:rPr lang="en-US" sz="2400">
                <a:highlight>
                  <a:srgbClr val="FFFFFF"/>
                </a:highlight>
                <a:latin typeface="Helvetica"/>
                <a:cs typeface="Helvetica"/>
              </a:rPr>
              <a:t>Post Detachment FAQs</a:t>
            </a:r>
            <a:endParaRPr lang="en-US" sz="2400">
              <a:effectLst/>
              <a:highlight>
                <a:srgbClr val="FFFFFF"/>
              </a:highlight>
              <a:latin typeface="Helvetica"/>
              <a:cs typeface="Helvetica"/>
            </a:endParaRPr>
          </a:p>
          <a:p>
            <a:pPr algn="l" rtl="0" fontAlgn="base">
              <a:buFont typeface="Arial" panose="020B0604020202020204" pitchFamily="34" charset="0"/>
              <a:buChar char="•"/>
            </a:pPr>
            <a:r>
              <a:rPr lang="en-US" sz="2400">
                <a:highlight>
                  <a:srgbClr val="FFFFFF"/>
                </a:highlight>
                <a:latin typeface="Helvetica"/>
                <a:cs typeface="Helvetica"/>
              </a:rPr>
              <a:t>Blood Drive at Rainbow Water</a:t>
            </a:r>
          </a:p>
          <a:p>
            <a:pPr lvl="1" fontAlgn="base"/>
            <a:r>
              <a:rPr lang="en-US" sz="1800">
                <a:highlight>
                  <a:srgbClr val="FFFFFF"/>
                </a:highlight>
                <a:latin typeface="Helvetica"/>
                <a:cs typeface="Helvetica"/>
              </a:rPr>
              <a:t>San Diego Blood Bank Mobile Unit visits Rainbow Water on Weds Dec 18</a:t>
            </a:r>
          </a:p>
          <a:p>
            <a:pPr algn="l" rtl="0" fontAlgn="base">
              <a:buFont typeface="Arial" panose="020B0604020202020204" pitchFamily="34" charset="0"/>
              <a:buChar char="•"/>
            </a:pPr>
            <a:endParaRPr lang="en-US" sz="1800">
              <a:highlight>
                <a:srgbClr val="FFFFFF"/>
              </a:highlight>
            </a:endParaRPr>
          </a:p>
        </p:txBody>
      </p:sp>
      <p:sp>
        <p:nvSpPr>
          <p:cNvPr id="6" name="Slide Number Placeholder 5">
            <a:extLst>
              <a:ext uri="{FF2B5EF4-FFF2-40B4-BE49-F238E27FC236}">
                <a16:creationId xmlns:a16="http://schemas.microsoft.com/office/drawing/2014/main" id="{55600F08-224C-5C33-160C-929D8C144CAA}"/>
              </a:ext>
            </a:extLst>
          </p:cNvPr>
          <p:cNvSpPr>
            <a:spLocks noGrp="1"/>
          </p:cNvSpPr>
          <p:nvPr>
            <p:ph type="sldNum" sz="quarter" idx="12"/>
          </p:nvPr>
        </p:nvSpPr>
        <p:spPr/>
        <p:txBody>
          <a:bodyPr/>
          <a:lstStyle/>
          <a:p>
            <a:fld id="{71B073CA-E1DB-6646-8627-B9A066EC1A46}" type="slidenum">
              <a:rPr lang="en-US" smtClean="0"/>
              <a:t>20</a:t>
            </a:fld>
            <a:endParaRPr lang="en-US"/>
          </a:p>
        </p:txBody>
      </p:sp>
      <p:pic>
        <p:nvPicPr>
          <p:cNvPr id="4" name="Picture 3">
            <a:extLst>
              <a:ext uri="{FF2B5EF4-FFF2-40B4-BE49-F238E27FC236}">
                <a16:creationId xmlns:a16="http://schemas.microsoft.com/office/drawing/2014/main" id="{86A4ADD7-AFF7-52D3-E476-EB46CC5E3496}"/>
              </a:ext>
            </a:extLst>
          </p:cNvPr>
          <p:cNvPicPr>
            <a:picLocks noChangeAspect="1"/>
          </p:cNvPicPr>
          <p:nvPr/>
        </p:nvPicPr>
        <p:blipFill>
          <a:blip r:embed="rId3"/>
          <a:srcRect l="2558" r="2558"/>
          <a:stretch/>
        </p:blipFill>
        <p:spPr>
          <a:xfrm>
            <a:off x="8457167" y="648553"/>
            <a:ext cx="3418891" cy="4663044"/>
          </a:xfrm>
          <a:prstGeom prst="rect">
            <a:avLst/>
          </a:prstGeom>
          <a:solidFill>
            <a:schemeClr val="bg1"/>
          </a:solidFill>
          <a:ln>
            <a:solidFill>
              <a:schemeClr val="bg1">
                <a:lumMod val="75000"/>
              </a:schemeClr>
            </a:solidFill>
          </a:ln>
        </p:spPr>
      </p:pic>
      <p:pic>
        <p:nvPicPr>
          <p:cNvPr id="5" name="Picture 4">
            <a:extLst>
              <a:ext uri="{FF2B5EF4-FFF2-40B4-BE49-F238E27FC236}">
                <a16:creationId xmlns:a16="http://schemas.microsoft.com/office/drawing/2014/main" id="{260F4115-38EF-B476-32A0-0DC9BA2CA23C}"/>
              </a:ext>
            </a:extLst>
          </p:cNvPr>
          <p:cNvPicPr>
            <a:picLocks noChangeAspect="1"/>
          </p:cNvPicPr>
          <p:nvPr/>
        </p:nvPicPr>
        <p:blipFill>
          <a:blip r:embed="rId4"/>
          <a:srcRect t="37" b="37"/>
          <a:stretch/>
        </p:blipFill>
        <p:spPr>
          <a:xfrm>
            <a:off x="6243436" y="1678026"/>
            <a:ext cx="3596754" cy="4651177"/>
          </a:xfrm>
          <a:prstGeom prst="rect">
            <a:avLst/>
          </a:prstGeom>
          <a:solidFill>
            <a:schemeClr val="bg1"/>
          </a:solidFill>
          <a:ln>
            <a:solidFill>
              <a:schemeClr val="bg1">
                <a:lumMod val="75000"/>
              </a:schemeClr>
            </a:solidFill>
          </a:ln>
        </p:spPr>
      </p:pic>
    </p:spTree>
    <p:extLst>
      <p:ext uri="{BB962C8B-B14F-4D97-AF65-F5344CB8AC3E}">
        <p14:creationId xmlns:p14="http://schemas.microsoft.com/office/powerpoint/2010/main" val="1638282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A5F9E-2A8E-3ED0-556C-D201FDC48A11}"/>
              </a:ext>
            </a:extLst>
          </p:cNvPr>
          <p:cNvSpPr>
            <a:spLocks noGrp="1"/>
          </p:cNvSpPr>
          <p:nvPr>
            <p:ph type="title"/>
          </p:nvPr>
        </p:nvSpPr>
        <p:spPr/>
        <p:txBody>
          <a:bodyPr/>
          <a:lstStyle/>
          <a:p>
            <a:r>
              <a:rPr lang="en-US"/>
              <a:t>Newsletter Planning</a:t>
            </a:r>
          </a:p>
        </p:txBody>
      </p:sp>
      <p:sp>
        <p:nvSpPr>
          <p:cNvPr id="3" name="Content Placeholder 2">
            <a:extLst>
              <a:ext uri="{FF2B5EF4-FFF2-40B4-BE49-F238E27FC236}">
                <a16:creationId xmlns:a16="http://schemas.microsoft.com/office/drawing/2014/main" id="{BDAD7407-1DE0-EF49-50C5-DF0F25D72D97}"/>
              </a:ext>
            </a:extLst>
          </p:cNvPr>
          <p:cNvSpPr>
            <a:spLocks noGrp="1"/>
          </p:cNvSpPr>
          <p:nvPr>
            <p:ph sz="half" idx="1"/>
          </p:nvPr>
        </p:nvSpPr>
        <p:spPr>
          <a:xfrm>
            <a:off x="838199" y="1616616"/>
            <a:ext cx="5573234" cy="5032375"/>
          </a:xfrm>
        </p:spPr>
        <p:txBody>
          <a:bodyPr vert="horz" lIns="91440" tIns="45720" rIns="91440" bIns="45720" rtlCol="0" anchor="t">
            <a:normAutofit lnSpcReduction="10000"/>
          </a:bodyPr>
          <a:lstStyle/>
          <a:p>
            <a:pPr marL="0" indent="0">
              <a:buNone/>
            </a:pPr>
            <a:r>
              <a:rPr lang="en-US" b="1" dirty="0">
                <a:latin typeface="Helvetica"/>
                <a:cs typeface="Helvetica"/>
              </a:rPr>
              <a:t>December</a:t>
            </a:r>
          </a:p>
          <a:p>
            <a:pPr lvl="1"/>
            <a:r>
              <a:rPr lang="en-US" sz="2600" dirty="0"/>
              <a:t>Rates Update</a:t>
            </a:r>
          </a:p>
          <a:p>
            <a:pPr lvl="2"/>
            <a:r>
              <a:rPr lang="en-US" sz="1900" dirty="0"/>
              <a:t>New Agriculture Rates</a:t>
            </a:r>
          </a:p>
          <a:p>
            <a:pPr lvl="2"/>
            <a:r>
              <a:rPr lang="en-US" sz="1900" dirty="0"/>
              <a:t>Fair &amp; Equitable Rates for </a:t>
            </a:r>
            <a:br>
              <a:rPr lang="en-US" sz="1900" dirty="0"/>
            </a:br>
            <a:r>
              <a:rPr lang="en-US" sz="1900" dirty="0"/>
              <a:t>all Customers</a:t>
            </a:r>
          </a:p>
          <a:p>
            <a:pPr lvl="1"/>
            <a:r>
              <a:rPr lang="en-US" sz="2600" dirty="0"/>
              <a:t>The Value of Water</a:t>
            </a:r>
            <a:endParaRPr lang="en-US" dirty="0"/>
          </a:p>
          <a:p>
            <a:pPr lvl="2"/>
            <a:r>
              <a:rPr lang="en-US" dirty="0">
                <a:highlight>
                  <a:srgbClr val="FFFFFF"/>
                </a:highlight>
              </a:rPr>
              <a:t>Importing Water from 500 miles away, cost savings with new rate from wholesaler vs SDCWA rate hike</a:t>
            </a:r>
          </a:p>
          <a:p>
            <a:pPr lvl="3"/>
            <a:r>
              <a:rPr lang="en-US" dirty="0">
                <a:highlight>
                  <a:srgbClr val="FFFFFF"/>
                </a:highlight>
              </a:rPr>
              <a:t>Infographic: Water compared to other essential expenses</a:t>
            </a:r>
          </a:p>
          <a:p>
            <a:pPr lvl="1"/>
            <a:r>
              <a:rPr lang="en-US" dirty="0"/>
              <a:t>Bonsall HS Classroom Visits</a:t>
            </a:r>
          </a:p>
          <a:p>
            <a:pPr lvl="2"/>
            <a:r>
              <a:rPr lang="en-US" dirty="0"/>
              <a:t>Photo feature of Chemistry Students</a:t>
            </a:r>
          </a:p>
          <a:p>
            <a:pPr lvl="1"/>
            <a:r>
              <a:rPr lang="en-US" sz="2600" dirty="0"/>
              <a:t>Holiday Reminders</a:t>
            </a:r>
          </a:p>
          <a:p>
            <a:pPr lvl="2"/>
            <a:r>
              <a:rPr lang="en-US" dirty="0"/>
              <a:t>Fats, Oils, &amp; Greases</a:t>
            </a:r>
          </a:p>
          <a:p>
            <a:pPr lvl="2"/>
            <a:r>
              <a:rPr lang="en-US" dirty="0"/>
              <a:t>Office hours, online bill pay</a:t>
            </a:r>
          </a:p>
          <a:p>
            <a:pPr marL="0" indent="0">
              <a:buNone/>
            </a:pPr>
            <a:endParaRPr lang="en-US" dirty="0"/>
          </a:p>
          <a:p>
            <a:pPr marL="914400" lvl="2" indent="0">
              <a:buNone/>
            </a:pPr>
            <a:endParaRPr lang="en-US" dirty="0"/>
          </a:p>
        </p:txBody>
      </p:sp>
      <p:sp>
        <p:nvSpPr>
          <p:cNvPr id="6" name="Slide Number Placeholder 5">
            <a:extLst>
              <a:ext uri="{FF2B5EF4-FFF2-40B4-BE49-F238E27FC236}">
                <a16:creationId xmlns:a16="http://schemas.microsoft.com/office/drawing/2014/main" id="{55600F08-224C-5C33-160C-929D8C144CAA}"/>
              </a:ext>
            </a:extLst>
          </p:cNvPr>
          <p:cNvSpPr>
            <a:spLocks noGrp="1"/>
          </p:cNvSpPr>
          <p:nvPr>
            <p:ph type="sldNum" sz="quarter" idx="12"/>
          </p:nvPr>
        </p:nvSpPr>
        <p:spPr/>
        <p:txBody>
          <a:bodyPr/>
          <a:lstStyle/>
          <a:p>
            <a:fld id="{71B073CA-E1DB-6646-8627-B9A066EC1A46}" type="slidenum">
              <a:rPr lang="en-US" smtClean="0"/>
              <a:t>21</a:t>
            </a:fld>
            <a:endParaRPr lang="en-US"/>
          </a:p>
        </p:txBody>
      </p:sp>
      <p:sp>
        <p:nvSpPr>
          <p:cNvPr id="8" name="Content Placeholder 2">
            <a:extLst>
              <a:ext uri="{FF2B5EF4-FFF2-40B4-BE49-F238E27FC236}">
                <a16:creationId xmlns:a16="http://schemas.microsoft.com/office/drawing/2014/main" id="{3708F883-A346-2E7A-5D96-8F294D169AC4}"/>
              </a:ext>
            </a:extLst>
          </p:cNvPr>
          <p:cNvSpPr txBox="1">
            <a:spLocks/>
          </p:cNvSpPr>
          <p:nvPr/>
        </p:nvSpPr>
        <p:spPr>
          <a:xfrm>
            <a:off x="6411433" y="1616615"/>
            <a:ext cx="5610578" cy="486038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B2E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B2E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B2E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January</a:t>
            </a:r>
          </a:p>
          <a:p>
            <a:pPr lvl="1"/>
            <a:r>
              <a:rPr lang="en-US" dirty="0"/>
              <a:t>Bill Overview</a:t>
            </a:r>
          </a:p>
          <a:p>
            <a:pPr lvl="2"/>
            <a:r>
              <a:rPr lang="en-US" dirty="0"/>
              <a:t>Graphic on new bill layout</a:t>
            </a:r>
          </a:p>
          <a:p>
            <a:pPr lvl="2"/>
            <a:r>
              <a:rPr lang="en-US" dirty="0"/>
              <a:t>Video on how to pay your bill online</a:t>
            </a:r>
          </a:p>
          <a:p>
            <a:pPr lvl="2"/>
            <a:r>
              <a:rPr lang="en-US" dirty="0"/>
              <a:t>Sign up to receive bill via email and auto pay</a:t>
            </a:r>
          </a:p>
          <a:p>
            <a:pPr lvl="1"/>
            <a:r>
              <a:rPr lang="en-US" dirty="0"/>
              <a:t>Calendar Contest </a:t>
            </a:r>
          </a:p>
          <a:p>
            <a:pPr lvl="2"/>
            <a:r>
              <a:rPr lang="en-US" dirty="0"/>
              <a:t>Calendar’s &amp; contest forms available </a:t>
            </a:r>
            <a:br>
              <a:rPr lang="en-US" dirty="0"/>
            </a:br>
            <a:r>
              <a:rPr lang="en-US" dirty="0"/>
              <a:t>at the Office</a:t>
            </a:r>
          </a:p>
          <a:p>
            <a:pPr lvl="2"/>
            <a:r>
              <a:rPr lang="en-US" dirty="0"/>
              <a:t>Classroom visits open to all 4</a:t>
            </a:r>
            <a:r>
              <a:rPr lang="en-US" baseline="30000" dirty="0"/>
              <a:t>th</a:t>
            </a:r>
            <a:r>
              <a:rPr lang="en-US" dirty="0"/>
              <a:t> Graders</a:t>
            </a:r>
          </a:p>
          <a:p>
            <a:pPr lvl="1"/>
            <a:r>
              <a:rPr lang="en-US" sz="2600" dirty="0"/>
              <a:t>Rebates from Met</a:t>
            </a:r>
          </a:p>
          <a:p>
            <a:pPr lvl="2"/>
            <a:r>
              <a:rPr lang="en-US" dirty="0"/>
              <a:t>High efficiency toilet install, clothes washer new requirements, and </a:t>
            </a:r>
            <a:br>
              <a:rPr lang="en-US" dirty="0"/>
            </a:br>
            <a:r>
              <a:rPr lang="en-US" dirty="0"/>
              <a:t>rain barrels</a:t>
            </a:r>
          </a:p>
          <a:p>
            <a:pPr lvl="1"/>
            <a:r>
              <a:rPr lang="en-US" sz="2600" dirty="0"/>
              <a:t>Customer Survey</a:t>
            </a:r>
          </a:p>
          <a:p>
            <a:pPr lvl="2"/>
            <a:r>
              <a:rPr lang="en-US" dirty="0"/>
              <a:t>One minute survey to let us know how we are doing</a:t>
            </a:r>
          </a:p>
        </p:txBody>
      </p:sp>
    </p:spTree>
    <p:extLst>
      <p:ext uri="{BB962C8B-B14F-4D97-AF65-F5344CB8AC3E}">
        <p14:creationId xmlns:p14="http://schemas.microsoft.com/office/powerpoint/2010/main" val="2682768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02DA-3AD6-5E26-912C-7C9321DED992}"/>
              </a:ext>
            </a:extLst>
          </p:cNvPr>
          <p:cNvSpPr>
            <a:spLocks noGrp="1"/>
          </p:cNvSpPr>
          <p:nvPr>
            <p:ph type="title"/>
          </p:nvPr>
        </p:nvSpPr>
        <p:spPr>
          <a:xfrm>
            <a:off x="2349306" y="1334422"/>
            <a:ext cx="9004494" cy="2484869"/>
          </a:xfrm>
        </p:spPr>
        <p:txBody>
          <a:bodyPr>
            <a:normAutofit/>
          </a:bodyPr>
          <a:lstStyle/>
          <a:p>
            <a:r>
              <a:rPr lang="en-US"/>
              <a:t>Public </a:t>
            </a:r>
            <a:br>
              <a:rPr lang="en-US"/>
            </a:br>
            <a:r>
              <a:rPr lang="en-US"/>
              <a:t>Communications</a:t>
            </a:r>
          </a:p>
        </p:txBody>
      </p:sp>
      <p:sp>
        <p:nvSpPr>
          <p:cNvPr id="4" name="Footer Placeholder 3">
            <a:extLst>
              <a:ext uri="{FF2B5EF4-FFF2-40B4-BE49-F238E27FC236}">
                <a16:creationId xmlns:a16="http://schemas.microsoft.com/office/drawing/2014/main" id="{ABE15BE4-AD99-E1E4-76E8-7381DAF1F7C9}"/>
              </a:ext>
            </a:extLst>
          </p:cNvPr>
          <p:cNvSpPr>
            <a:spLocks noGrp="1"/>
          </p:cNvSpPr>
          <p:nvPr>
            <p:ph type="ftr" sz="quarter" idx="11"/>
          </p:nvPr>
        </p:nvSpPr>
        <p:spPr>
          <a:xfrm>
            <a:off x="6437870" y="6348536"/>
            <a:ext cx="4915930" cy="365125"/>
          </a:xfrm>
        </p:spPr>
        <p:txBody>
          <a:bodyPr/>
          <a:lstStyle/>
          <a:p>
            <a:r>
              <a:rPr lang="en-US"/>
              <a:t>Communications &amp; Customer Service Meeting</a:t>
            </a:r>
            <a:r>
              <a:rPr lang="en-US">
                <a:solidFill>
                  <a:srgbClr val="FEBF0F"/>
                </a:solidFill>
              </a:rPr>
              <a:t> | </a:t>
            </a:r>
            <a:r>
              <a:rPr lang="en-US">
                <a:solidFill>
                  <a:srgbClr val="204C90"/>
                </a:solidFill>
              </a:rPr>
              <a:t>November</a:t>
            </a:r>
            <a:r>
              <a:rPr lang="en-US"/>
              <a:t> 2024</a:t>
            </a:r>
          </a:p>
        </p:txBody>
      </p:sp>
      <p:sp>
        <p:nvSpPr>
          <p:cNvPr id="5" name="Slide Number Placeholder 4">
            <a:extLst>
              <a:ext uri="{FF2B5EF4-FFF2-40B4-BE49-F238E27FC236}">
                <a16:creationId xmlns:a16="http://schemas.microsoft.com/office/drawing/2014/main" id="{B97FC00C-0AB8-1DEF-1EE6-C4318A887138}"/>
              </a:ext>
            </a:extLst>
          </p:cNvPr>
          <p:cNvSpPr>
            <a:spLocks noGrp="1"/>
          </p:cNvSpPr>
          <p:nvPr>
            <p:ph type="sldNum" sz="quarter" idx="12"/>
          </p:nvPr>
        </p:nvSpPr>
        <p:spPr/>
        <p:txBody>
          <a:bodyPr/>
          <a:lstStyle/>
          <a:p>
            <a:fld id="{71B073CA-E1DB-6646-8627-B9A066EC1A46}" type="slidenum">
              <a:rPr lang="en-US" smtClean="0"/>
              <a:pPr/>
              <a:t>22</a:t>
            </a:fld>
            <a:endParaRPr lang="en-US"/>
          </a:p>
        </p:txBody>
      </p:sp>
      <p:sp>
        <p:nvSpPr>
          <p:cNvPr id="6" name="Text Placeholder 5">
            <a:extLst>
              <a:ext uri="{FF2B5EF4-FFF2-40B4-BE49-F238E27FC236}">
                <a16:creationId xmlns:a16="http://schemas.microsoft.com/office/drawing/2014/main" id="{5DAE17D7-C066-EFE2-198E-6D814D9C780B}"/>
              </a:ext>
            </a:extLst>
          </p:cNvPr>
          <p:cNvSpPr>
            <a:spLocks noGrp="1"/>
          </p:cNvSpPr>
          <p:nvPr>
            <p:ph type="body" idx="1"/>
          </p:nvPr>
        </p:nvSpPr>
        <p:spPr/>
        <p:txBody>
          <a:bodyPr/>
          <a:lstStyle/>
          <a:p>
            <a:r>
              <a:rPr lang="en-US"/>
              <a:t>&amp; Related Media Stories</a:t>
            </a:r>
          </a:p>
        </p:txBody>
      </p:sp>
    </p:spTree>
    <p:extLst>
      <p:ext uri="{BB962C8B-B14F-4D97-AF65-F5344CB8AC3E}">
        <p14:creationId xmlns:p14="http://schemas.microsoft.com/office/powerpoint/2010/main" val="6788216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BE36474-3411-7FC9-4595-8CFB441ADA24}"/>
              </a:ext>
            </a:extLst>
          </p:cNvPr>
          <p:cNvSpPr>
            <a:spLocks noGrp="1"/>
          </p:cNvSpPr>
          <p:nvPr>
            <p:ph type="sldNum" sz="quarter" idx="12"/>
          </p:nvPr>
        </p:nvSpPr>
        <p:spPr/>
        <p:txBody>
          <a:bodyPr/>
          <a:lstStyle/>
          <a:p>
            <a:fld id="{71B073CA-E1DB-6646-8627-B9A066EC1A46}" type="slidenum">
              <a:rPr lang="en-US" smtClean="0"/>
              <a:t>23</a:t>
            </a:fld>
            <a:endParaRPr lang="en-US"/>
          </a:p>
        </p:txBody>
      </p:sp>
      <p:sp>
        <p:nvSpPr>
          <p:cNvPr id="4" name="Title 3">
            <a:extLst>
              <a:ext uri="{FF2B5EF4-FFF2-40B4-BE49-F238E27FC236}">
                <a16:creationId xmlns:a16="http://schemas.microsoft.com/office/drawing/2014/main" id="{492ED262-84FF-50EC-0261-121CD0515642}"/>
              </a:ext>
            </a:extLst>
          </p:cNvPr>
          <p:cNvSpPr>
            <a:spLocks noGrp="1"/>
          </p:cNvSpPr>
          <p:nvPr>
            <p:ph type="title"/>
          </p:nvPr>
        </p:nvSpPr>
        <p:spPr/>
        <p:txBody>
          <a:bodyPr/>
          <a:lstStyle/>
          <a:p>
            <a:r>
              <a:rPr lang="en-US"/>
              <a:t>Village News</a:t>
            </a:r>
          </a:p>
        </p:txBody>
      </p:sp>
      <p:sp>
        <p:nvSpPr>
          <p:cNvPr id="5" name="Text Placeholder 4">
            <a:extLst>
              <a:ext uri="{FF2B5EF4-FFF2-40B4-BE49-F238E27FC236}">
                <a16:creationId xmlns:a16="http://schemas.microsoft.com/office/drawing/2014/main" id="{BB6D94F2-8D40-7EFB-71CF-D6AB1227A96A}"/>
              </a:ext>
            </a:extLst>
          </p:cNvPr>
          <p:cNvSpPr>
            <a:spLocks noGrp="1"/>
          </p:cNvSpPr>
          <p:nvPr>
            <p:ph type="body" sz="half" idx="2"/>
          </p:nvPr>
        </p:nvSpPr>
        <p:spPr>
          <a:xfrm>
            <a:off x="502418" y="2357029"/>
            <a:ext cx="4099459" cy="3999321"/>
          </a:xfrm>
        </p:spPr>
        <p:txBody>
          <a:bodyPr>
            <a:normAutofit/>
          </a:bodyPr>
          <a:lstStyle/>
          <a:p>
            <a:r>
              <a:rPr lang="en-US" sz="2000" b="1"/>
              <a:t>November 7</a:t>
            </a:r>
          </a:p>
          <a:p>
            <a:r>
              <a:rPr lang="en-US" sz="2000">
                <a:effectLst/>
              </a:rPr>
              <a:t>Rainbow Municipal Water District Completes Historic Detachment from San Diego County Water Authority</a:t>
            </a:r>
          </a:p>
          <a:p>
            <a:endParaRPr lang="en-US" sz="2000">
              <a:effectLst/>
            </a:endParaRPr>
          </a:p>
          <a:p>
            <a:pPr marL="342900" indent="-342900">
              <a:buFont typeface="Arial" panose="020B0604020202020204" pitchFamily="34" charset="0"/>
              <a:buChar char="•"/>
            </a:pPr>
            <a:endParaRPr lang="en-US" sz="2000"/>
          </a:p>
        </p:txBody>
      </p:sp>
      <p:sp>
        <p:nvSpPr>
          <p:cNvPr id="12" name="Rectangle 11">
            <a:extLst>
              <a:ext uri="{FF2B5EF4-FFF2-40B4-BE49-F238E27FC236}">
                <a16:creationId xmlns:a16="http://schemas.microsoft.com/office/drawing/2014/main" id="{1847CFCC-5AC5-FA4E-D188-47144359436F}"/>
              </a:ext>
            </a:extLst>
          </p:cNvPr>
          <p:cNvSpPr/>
          <p:nvPr/>
        </p:nvSpPr>
        <p:spPr>
          <a:xfrm>
            <a:off x="5207104" y="4427837"/>
            <a:ext cx="2664150" cy="20490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sky, outdoor&#10;&#10;Description automatically generated">
            <a:extLst>
              <a:ext uri="{FF2B5EF4-FFF2-40B4-BE49-F238E27FC236}">
                <a16:creationId xmlns:a16="http://schemas.microsoft.com/office/drawing/2014/main" id="{2F35FBD7-9EAD-8BEB-A07A-7E8E25F0A664}"/>
              </a:ext>
            </a:extLst>
          </p:cNvPr>
          <p:cNvPicPr>
            <a:picLocks noChangeAspect="1"/>
          </p:cNvPicPr>
          <p:nvPr/>
        </p:nvPicPr>
        <p:blipFill>
          <a:blip r:embed="rId3"/>
          <a:stretch>
            <a:fillRect/>
          </a:stretch>
        </p:blipFill>
        <p:spPr>
          <a:xfrm>
            <a:off x="7871254" y="2226399"/>
            <a:ext cx="3225800" cy="2405202"/>
          </a:xfrm>
          <a:prstGeom prst="rect">
            <a:avLst/>
          </a:prstGeom>
        </p:spPr>
      </p:pic>
      <p:sp>
        <p:nvSpPr>
          <p:cNvPr id="9" name="TextBox 8">
            <a:extLst>
              <a:ext uri="{FF2B5EF4-FFF2-40B4-BE49-F238E27FC236}">
                <a16:creationId xmlns:a16="http://schemas.microsoft.com/office/drawing/2014/main" id="{EC0B6330-AFA4-25FA-7B61-00C29EED3E94}"/>
              </a:ext>
            </a:extLst>
          </p:cNvPr>
          <p:cNvSpPr txBox="1"/>
          <p:nvPr/>
        </p:nvSpPr>
        <p:spPr>
          <a:xfrm>
            <a:off x="5704331" y="1355046"/>
            <a:ext cx="5189411" cy="646331"/>
          </a:xfrm>
          <a:prstGeom prst="rect">
            <a:avLst/>
          </a:prstGeom>
          <a:noFill/>
        </p:spPr>
        <p:txBody>
          <a:bodyPr wrap="square">
            <a:spAutoFit/>
          </a:bodyPr>
          <a:lstStyle/>
          <a:p>
            <a:r>
              <a:rPr lang="en-US" sz="1800">
                <a:effectLst/>
              </a:rPr>
              <a:t>Rainbow Municipal Water District Completes Historic Detachment from San Diego County Water Authority</a:t>
            </a:r>
          </a:p>
        </p:txBody>
      </p:sp>
      <p:sp>
        <p:nvSpPr>
          <p:cNvPr id="14" name="TextBox 13">
            <a:extLst>
              <a:ext uri="{FF2B5EF4-FFF2-40B4-BE49-F238E27FC236}">
                <a16:creationId xmlns:a16="http://schemas.microsoft.com/office/drawing/2014/main" id="{181B715B-54D3-BDC5-0900-1B9FCC2B44E9}"/>
              </a:ext>
            </a:extLst>
          </p:cNvPr>
          <p:cNvSpPr txBox="1"/>
          <p:nvPr/>
        </p:nvSpPr>
        <p:spPr>
          <a:xfrm>
            <a:off x="5704331" y="2159376"/>
            <a:ext cx="2166923" cy="3970318"/>
          </a:xfrm>
          <a:prstGeom prst="rect">
            <a:avLst/>
          </a:prstGeom>
          <a:noFill/>
        </p:spPr>
        <p:txBody>
          <a:bodyPr wrap="square">
            <a:spAutoFit/>
          </a:bodyPr>
          <a:lstStyle/>
          <a:p>
            <a:pPr algn="l" fontAlgn="base"/>
            <a:r>
              <a:rPr lang="en-US" sz="900" b="0" i="0">
                <a:solidFill>
                  <a:srgbClr val="5C5C5C"/>
                </a:solidFill>
                <a:effectLst/>
                <a:latin typeface="Open Sans" panose="020B0606030504020204" pitchFamily="34" charset="0"/>
              </a:rPr>
              <a:t>FALLBROOK, CA- Rainbow Municipal Water District (Rainbow Water) has finalized its detachment from the San Diego County Water Authority (SDCWA), marking a significant step in its commitment to securing cost-effective and reliable water supplies for its customers. On Wednesday, October 30, Rainbow Water made a $3.2 million exit fee payment to SDCWA, the last requirement by the Local Agency Formation Commission (LAFCO) to certify Rainbow Water's reorganization.</a:t>
            </a:r>
          </a:p>
          <a:p>
            <a:pPr algn="l" fontAlgn="base"/>
            <a:r>
              <a:rPr lang="en-US" sz="900" b="0" i="0">
                <a:solidFill>
                  <a:srgbClr val="5C5C5C"/>
                </a:solidFill>
                <a:effectLst/>
                <a:latin typeface="Open Sans" panose="020B0606030504020204" pitchFamily="34" charset="0"/>
              </a:rPr>
              <a:t>Effective November 1, Rainbow Water will purchase treated water from the Eastern Municipal Water District (EMWD), shielding Rainbow Water's customers from the looming SDCWA rate hikes of 14% in 2025 and an additional 16% proposed in 2026. New development projects in the Rainbow Water service area will also benefit, with capacity fees set to decrease by 31-48% from current levels, reflecting the elimination of previous SDCWA-imposed charges.</a:t>
            </a:r>
          </a:p>
          <a:p>
            <a:pPr algn="l" fontAlgn="base"/>
            <a:r>
              <a:rPr lang="en-US" sz="900" b="0" i="0">
                <a:solidFill>
                  <a:srgbClr val="5C5C5C"/>
                </a:solidFill>
                <a:effectLst/>
                <a:latin typeface="Open Sans" panose="020B0606030504020204" pitchFamily="34" charset="0"/>
              </a:rPr>
              <a:t>Rainbow Water and the neighboring.</a:t>
            </a:r>
          </a:p>
        </p:txBody>
      </p:sp>
      <p:sp>
        <p:nvSpPr>
          <p:cNvPr id="16" name="TextBox 15">
            <a:extLst>
              <a:ext uri="{FF2B5EF4-FFF2-40B4-BE49-F238E27FC236}">
                <a16:creationId xmlns:a16="http://schemas.microsoft.com/office/drawing/2014/main" id="{36C909B9-1F0D-38FD-099D-BA48E05EE5EF}"/>
              </a:ext>
            </a:extLst>
          </p:cNvPr>
          <p:cNvSpPr txBox="1"/>
          <p:nvPr/>
        </p:nvSpPr>
        <p:spPr>
          <a:xfrm>
            <a:off x="7871254" y="4906865"/>
            <a:ext cx="3225800" cy="1200329"/>
          </a:xfrm>
          <a:prstGeom prst="rect">
            <a:avLst/>
          </a:prstGeom>
          <a:noFill/>
        </p:spPr>
        <p:txBody>
          <a:bodyPr wrap="square">
            <a:spAutoFit/>
          </a:bodyPr>
          <a:lstStyle/>
          <a:p>
            <a:pPr algn="l" fontAlgn="base"/>
            <a:r>
              <a:rPr lang="en-US" sz="900" b="0" i="0">
                <a:solidFill>
                  <a:srgbClr val="5C5C5C"/>
                </a:solidFill>
                <a:effectLst/>
                <a:latin typeface="Open Sans" panose="020B0606030504020204" pitchFamily="34" charset="0"/>
              </a:rPr>
              <a:t>Fallbrook Public Utility District (FPUD) sought this departure to protect the community from unsustainable wholesale water rate increases that have hit the agricultural sector hard. Over the past decade, agricultural sales dropped by nearly 9,000 acre-feet annually in Rainbow Water's service area alone, significantly impacting water sales revenue to the District, which impacts all customers.</a:t>
            </a:r>
          </a:p>
        </p:txBody>
      </p:sp>
      <p:sp>
        <p:nvSpPr>
          <p:cNvPr id="17" name="Rectangle 16">
            <a:extLst>
              <a:ext uri="{FF2B5EF4-FFF2-40B4-BE49-F238E27FC236}">
                <a16:creationId xmlns:a16="http://schemas.microsoft.com/office/drawing/2014/main" id="{6BBE5F6F-C9A8-E827-5668-DEDB1FE34890}"/>
              </a:ext>
            </a:extLst>
          </p:cNvPr>
          <p:cNvSpPr/>
          <p:nvPr/>
        </p:nvSpPr>
        <p:spPr>
          <a:xfrm>
            <a:off x="5558971" y="381131"/>
            <a:ext cx="5929640" cy="5939497"/>
          </a:xfrm>
          <a:prstGeom prst="rect">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black and white sign&#10;&#10;Description automatically generated with low confidence">
            <a:extLst>
              <a:ext uri="{FF2B5EF4-FFF2-40B4-BE49-F238E27FC236}">
                <a16:creationId xmlns:a16="http://schemas.microsoft.com/office/drawing/2014/main" id="{16FC7278-FD8F-D718-3E71-F1648B43EE61}"/>
              </a:ext>
            </a:extLst>
          </p:cNvPr>
          <p:cNvPicPr>
            <a:picLocks noChangeAspect="1"/>
          </p:cNvPicPr>
          <p:nvPr/>
        </p:nvPicPr>
        <p:blipFill>
          <a:blip r:embed="rId4"/>
          <a:stretch>
            <a:fillRect/>
          </a:stretch>
        </p:blipFill>
        <p:spPr>
          <a:xfrm>
            <a:off x="6914501" y="720005"/>
            <a:ext cx="3218579" cy="535563"/>
          </a:xfrm>
          <a:prstGeom prst="rect">
            <a:avLst/>
          </a:prstGeom>
        </p:spPr>
      </p:pic>
    </p:spTree>
    <p:extLst>
      <p:ext uri="{BB962C8B-B14F-4D97-AF65-F5344CB8AC3E}">
        <p14:creationId xmlns:p14="http://schemas.microsoft.com/office/powerpoint/2010/main" val="28728535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8A84F-9D91-37A2-5694-7A83A496EAE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DAD2AFC-0139-C27D-94A2-129911C5DF78}"/>
              </a:ext>
            </a:extLst>
          </p:cNvPr>
          <p:cNvSpPr>
            <a:spLocks noGrp="1"/>
          </p:cNvSpPr>
          <p:nvPr>
            <p:ph type="sldNum" sz="quarter" idx="12"/>
          </p:nvPr>
        </p:nvSpPr>
        <p:spPr/>
        <p:txBody>
          <a:bodyPr/>
          <a:lstStyle/>
          <a:p>
            <a:fld id="{71B073CA-E1DB-6646-8627-B9A066EC1A46}" type="slidenum">
              <a:rPr lang="en-US" smtClean="0"/>
              <a:t>24</a:t>
            </a:fld>
            <a:endParaRPr lang="en-US"/>
          </a:p>
        </p:txBody>
      </p:sp>
      <p:sp>
        <p:nvSpPr>
          <p:cNvPr id="4" name="Title 3">
            <a:extLst>
              <a:ext uri="{FF2B5EF4-FFF2-40B4-BE49-F238E27FC236}">
                <a16:creationId xmlns:a16="http://schemas.microsoft.com/office/drawing/2014/main" id="{E5DA0B3A-15DE-A0CE-F1CE-0C41076819C1}"/>
              </a:ext>
            </a:extLst>
          </p:cNvPr>
          <p:cNvSpPr>
            <a:spLocks noGrp="1"/>
          </p:cNvSpPr>
          <p:nvPr>
            <p:ph type="title"/>
          </p:nvPr>
        </p:nvSpPr>
        <p:spPr/>
        <p:txBody>
          <a:bodyPr/>
          <a:lstStyle/>
          <a:p>
            <a:r>
              <a:rPr lang="en-US"/>
              <a:t>CBS 8 </a:t>
            </a:r>
          </a:p>
        </p:txBody>
      </p:sp>
      <p:sp>
        <p:nvSpPr>
          <p:cNvPr id="5" name="Text Placeholder 4">
            <a:extLst>
              <a:ext uri="{FF2B5EF4-FFF2-40B4-BE49-F238E27FC236}">
                <a16:creationId xmlns:a16="http://schemas.microsoft.com/office/drawing/2014/main" id="{43155F0A-696F-253F-30C0-EB6BBA8A6B4F}"/>
              </a:ext>
            </a:extLst>
          </p:cNvPr>
          <p:cNvSpPr>
            <a:spLocks noGrp="1"/>
          </p:cNvSpPr>
          <p:nvPr>
            <p:ph type="body" sz="half" idx="2"/>
          </p:nvPr>
        </p:nvSpPr>
        <p:spPr>
          <a:xfrm>
            <a:off x="487780" y="2298153"/>
            <a:ext cx="4099459" cy="3999321"/>
          </a:xfrm>
        </p:spPr>
        <p:txBody>
          <a:bodyPr>
            <a:normAutofit/>
          </a:bodyPr>
          <a:lstStyle/>
          <a:p>
            <a:r>
              <a:rPr lang="en-US" sz="2000" b="1"/>
              <a:t>November 13</a:t>
            </a:r>
          </a:p>
          <a:p>
            <a:r>
              <a:rPr lang="en-US" sz="2000">
                <a:effectLst/>
              </a:rPr>
              <a:t>New Water Tank Helps Prevent Disaster in Fallbrook Wildfire</a:t>
            </a:r>
          </a:p>
          <a:p>
            <a:r>
              <a:rPr lang="en-US" sz="2000"/>
              <a:t>Interview with Fire Captains </a:t>
            </a:r>
            <a:br>
              <a:rPr lang="en-US" sz="2000"/>
            </a:br>
            <a:r>
              <a:rPr lang="en-US" sz="2000"/>
              <a:t>and General Manager</a:t>
            </a:r>
            <a:endParaRPr lang="en-US" sz="2000">
              <a:effectLst/>
            </a:endParaRPr>
          </a:p>
          <a:p>
            <a:endParaRPr lang="en-US" sz="2000">
              <a:effectLst/>
            </a:endParaRPr>
          </a:p>
          <a:p>
            <a:endParaRPr lang="en-US" sz="2000">
              <a:effectLst/>
            </a:endParaRPr>
          </a:p>
          <a:p>
            <a:pPr marL="342900" indent="-342900">
              <a:buFont typeface="Arial" panose="020B0604020202020204" pitchFamily="34" charset="0"/>
              <a:buChar char="•"/>
            </a:pPr>
            <a:endParaRPr lang="en-US" sz="2000"/>
          </a:p>
        </p:txBody>
      </p:sp>
      <p:pic>
        <p:nvPicPr>
          <p:cNvPr id="7" name="Picture 6" descr="A picture containing mountain, outdoor, sky, hill&#10;&#10;Description automatically generated">
            <a:hlinkClick r:id="rId3"/>
            <a:extLst>
              <a:ext uri="{FF2B5EF4-FFF2-40B4-BE49-F238E27FC236}">
                <a16:creationId xmlns:a16="http://schemas.microsoft.com/office/drawing/2014/main" id="{3341E105-6D52-A6D3-5D23-272FA405C4A5}"/>
              </a:ext>
            </a:extLst>
          </p:cNvPr>
          <p:cNvPicPr>
            <a:picLocks noChangeAspect="1"/>
          </p:cNvPicPr>
          <p:nvPr/>
        </p:nvPicPr>
        <p:blipFill>
          <a:blip r:embed="rId4"/>
          <a:stretch>
            <a:fillRect/>
          </a:stretch>
        </p:blipFill>
        <p:spPr>
          <a:xfrm>
            <a:off x="5452008" y="1871507"/>
            <a:ext cx="6252212" cy="3506930"/>
          </a:xfrm>
          <a:prstGeom prst="rect">
            <a:avLst/>
          </a:prstGeom>
        </p:spPr>
      </p:pic>
      <p:pic>
        <p:nvPicPr>
          <p:cNvPr id="9" name="Picture 8" descr="A person standing in front of a building&#10;&#10;Description automatically generated with low confidence">
            <a:extLst>
              <a:ext uri="{FF2B5EF4-FFF2-40B4-BE49-F238E27FC236}">
                <a16:creationId xmlns:a16="http://schemas.microsoft.com/office/drawing/2014/main" id="{5439601D-CB75-C881-A32E-B5826DD21DF7}"/>
              </a:ext>
            </a:extLst>
          </p:cNvPr>
          <p:cNvPicPr>
            <a:picLocks noChangeAspect="1"/>
          </p:cNvPicPr>
          <p:nvPr/>
        </p:nvPicPr>
        <p:blipFill>
          <a:blip r:embed="rId5"/>
          <a:srcRect l="14528" r="14417"/>
          <a:stretch/>
        </p:blipFill>
        <p:spPr>
          <a:xfrm>
            <a:off x="3367845" y="3964285"/>
            <a:ext cx="2728155" cy="2333189"/>
          </a:xfrm>
          <a:prstGeom prst="rect">
            <a:avLst/>
          </a:prstGeom>
        </p:spPr>
      </p:pic>
      <p:pic>
        <p:nvPicPr>
          <p:cNvPr id="11" name="Picture 10" descr="Icon&#10;&#10;Description automatically generated with low confidence">
            <a:hlinkClick r:id="rId3"/>
            <a:extLst>
              <a:ext uri="{FF2B5EF4-FFF2-40B4-BE49-F238E27FC236}">
                <a16:creationId xmlns:a16="http://schemas.microsoft.com/office/drawing/2014/main" id="{9A9C726F-92EB-24A6-4746-6D1E2C618596}"/>
              </a:ext>
            </a:extLst>
          </p:cNvPr>
          <p:cNvPicPr>
            <a:picLocks noChangeAspect="1"/>
          </p:cNvPicPr>
          <p:nvPr/>
        </p:nvPicPr>
        <p:blipFill>
          <a:blip r:embed="rId6"/>
          <a:stretch>
            <a:fillRect/>
          </a:stretch>
        </p:blipFill>
        <p:spPr>
          <a:xfrm>
            <a:off x="7245721" y="648076"/>
            <a:ext cx="2397471" cy="924515"/>
          </a:xfrm>
          <a:prstGeom prst="rect">
            <a:avLst/>
          </a:prstGeom>
        </p:spPr>
      </p:pic>
    </p:spTree>
    <p:extLst>
      <p:ext uri="{BB962C8B-B14F-4D97-AF65-F5344CB8AC3E}">
        <p14:creationId xmlns:p14="http://schemas.microsoft.com/office/powerpoint/2010/main" val="4156515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6AF37-2BA6-48E8-EECE-6E6D9451747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925DD3-7C5A-ACBC-411D-916F60E105BF}"/>
              </a:ext>
            </a:extLst>
          </p:cNvPr>
          <p:cNvSpPr>
            <a:spLocks noGrp="1"/>
          </p:cNvSpPr>
          <p:nvPr>
            <p:ph type="sldNum" sz="quarter" idx="12"/>
          </p:nvPr>
        </p:nvSpPr>
        <p:spPr/>
        <p:txBody>
          <a:bodyPr/>
          <a:lstStyle/>
          <a:p>
            <a:fld id="{71B073CA-E1DB-6646-8627-B9A066EC1A46}" type="slidenum">
              <a:rPr lang="en-US" smtClean="0"/>
              <a:t>25</a:t>
            </a:fld>
            <a:endParaRPr lang="en-US"/>
          </a:p>
        </p:txBody>
      </p:sp>
      <p:sp>
        <p:nvSpPr>
          <p:cNvPr id="4" name="Title 3">
            <a:extLst>
              <a:ext uri="{FF2B5EF4-FFF2-40B4-BE49-F238E27FC236}">
                <a16:creationId xmlns:a16="http://schemas.microsoft.com/office/drawing/2014/main" id="{B524150D-F2C8-DECE-BDA0-969DB5EC02DB}"/>
              </a:ext>
            </a:extLst>
          </p:cNvPr>
          <p:cNvSpPr>
            <a:spLocks noGrp="1"/>
          </p:cNvSpPr>
          <p:nvPr>
            <p:ph type="title"/>
          </p:nvPr>
        </p:nvSpPr>
        <p:spPr/>
        <p:txBody>
          <a:bodyPr/>
          <a:lstStyle/>
          <a:p>
            <a:r>
              <a:rPr lang="en-US"/>
              <a:t>ABC 10</a:t>
            </a:r>
          </a:p>
        </p:txBody>
      </p:sp>
      <p:sp>
        <p:nvSpPr>
          <p:cNvPr id="5" name="Text Placeholder 4">
            <a:extLst>
              <a:ext uri="{FF2B5EF4-FFF2-40B4-BE49-F238E27FC236}">
                <a16:creationId xmlns:a16="http://schemas.microsoft.com/office/drawing/2014/main" id="{F8B720BA-BB95-DAEF-0C5E-88FDDCBA1CCD}"/>
              </a:ext>
            </a:extLst>
          </p:cNvPr>
          <p:cNvSpPr>
            <a:spLocks noGrp="1"/>
          </p:cNvSpPr>
          <p:nvPr>
            <p:ph type="body" sz="half" idx="2"/>
          </p:nvPr>
        </p:nvSpPr>
        <p:spPr>
          <a:xfrm>
            <a:off x="487780" y="2298153"/>
            <a:ext cx="4099459" cy="3999321"/>
          </a:xfrm>
        </p:spPr>
        <p:txBody>
          <a:bodyPr>
            <a:normAutofit/>
          </a:bodyPr>
          <a:lstStyle/>
          <a:p>
            <a:r>
              <a:rPr lang="en-US" sz="2000" b="1"/>
              <a:t>November 15</a:t>
            </a:r>
          </a:p>
          <a:p>
            <a:r>
              <a:rPr lang="en-US" sz="2000">
                <a:effectLst/>
              </a:rPr>
              <a:t>Fire Crews use Heli-Hydrant for its First Time to Flight Garden Fire</a:t>
            </a:r>
          </a:p>
          <a:p>
            <a:endParaRPr lang="en-US" sz="2000">
              <a:effectLst/>
            </a:endParaRPr>
          </a:p>
          <a:p>
            <a:endParaRPr lang="en-US" sz="2000">
              <a:effectLst/>
            </a:endParaRPr>
          </a:p>
          <a:p>
            <a:pPr marL="342900" indent="-342900">
              <a:buFont typeface="Arial" panose="020B0604020202020204" pitchFamily="34" charset="0"/>
              <a:buChar char="•"/>
            </a:pPr>
            <a:endParaRPr lang="en-US" sz="2000"/>
          </a:p>
        </p:txBody>
      </p:sp>
      <p:pic>
        <p:nvPicPr>
          <p:cNvPr id="7" name="Picture 6">
            <a:hlinkClick r:id="rId3"/>
            <a:extLst>
              <a:ext uri="{FF2B5EF4-FFF2-40B4-BE49-F238E27FC236}">
                <a16:creationId xmlns:a16="http://schemas.microsoft.com/office/drawing/2014/main" id="{B1FED2CD-C191-53EC-8B43-799AE255641F}"/>
              </a:ext>
            </a:extLst>
          </p:cNvPr>
          <p:cNvPicPr>
            <a:picLocks noChangeAspect="1"/>
          </p:cNvPicPr>
          <p:nvPr/>
        </p:nvPicPr>
        <p:blipFill>
          <a:blip r:embed="rId4"/>
          <a:srcRect/>
          <a:stretch/>
        </p:blipFill>
        <p:spPr>
          <a:xfrm>
            <a:off x="5556977" y="1809724"/>
            <a:ext cx="6042273" cy="3506930"/>
          </a:xfrm>
          <a:prstGeom prst="rect">
            <a:avLst/>
          </a:prstGeom>
        </p:spPr>
      </p:pic>
      <p:pic>
        <p:nvPicPr>
          <p:cNvPr id="9" name="Picture 8">
            <a:extLst>
              <a:ext uri="{FF2B5EF4-FFF2-40B4-BE49-F238E27FC236}">
                <a16:creationId xmlns:a16="http://schemas.microsoft.com/office/drawing/2014/main" id="{93518D46-1794-6547-6342-066E59AC6843}"/>
              </a:ext>
            </a:extLst>
          </p:cNvPr>
          <p:cNvPicPr>
            <a:picLocks noChangeAspect="1"/>
          </p:cNvPicPr>
          <p:nvPr/>
        </p:nvPicPr>
        <p:blipFill>
          <a:blip r:embed="rId5"/>
          <a:srcRect l="8005" t="1120" r="2638" b="11247"/>
          <a:stretch/>
        </p:blipFill>
        <p:spPr>
          <a:xfrm>
            <a:off x="2194560" y="4311721"/>
            <a:ext cx="3592285" cy="2044629"/>
          </a:xfrm>
          <a:prstGeom prst="rect">
            <a:avLst/>
          </a:prstGeom>
        </p:spPr>
      </p:pic>
      <p:pic>
        <p:nvPicPr>
          <p:cNvPr id="11" name="Picture 10">
            <a:hlinkClick r:id="rId6"/>
            <a:extLst>
              <a:ext uri="{FF2B5EF4-FFF2-40B4-BE49-F238E27FC236}">
                <a16:creationId xmlns:a16="http://schemas.microsoft.com/office/drawing/2014/main" id="{DBB71AB5-BFA1-E455-5FD9-E26836212BE0}"/>
              </a:ext>
            </a:extLst>
          </p:cNvPr>
          <p:cNvPicPr>
            <a:picLocks noChangeAspect="1"/>
          </p:cNvPicPr>
          <p:nvPr/>
        </p:nvPicPr>
        <p:blipFill>
          <a:blip r:embed="rId7"/>
          <a:srcRect/>
          <a:stretch/>
        </p:blipFill>
        <p:spPr>
          <a:xfrm>
            <a:off x="7355915" y="648076"/>
            <a:ext cx="2177083" cy="924515"/>
          </a:xfrm>
          <a:prstGeom prst="rect">
            <a:avLst/>
          </a:prstGeom>
        </p:spPr>
      </p:pic>
    </p:spTree>
    <p:extLst>
      <p:ext uri="{BB962C8B-B14F-4D97-AF65-F5344CB8AC3E}">
        <p14:creationId xmlns:p14="http://schemas.microsoft.com/office/powerpoint/2010/main" val="271934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631799-233C-3D14-BDCE-506FBBF7C2D3}"/>
              </a:ext>
            </a:extLst>
          </p:cNvPr>
          <p:cNvPicPr>
            <a:picLocks noChangeAspect="1"/>
          </p:cNvPicPr>
          <p:nvPr/>
        </p:nvPicPr>
        <p:blipFill>
          <a:blip r:embed="rId3">
            <a:alphaModFix amt="24000"/>
          </a:blip>
          <a:srcRect l="3396" r="3396"/>
          <a:stretch/>
        </p:blipFill>
        <p:spPr>
          <a:xfrm>
            <a:off x="0" y="0"/>
            <a:ext cx="12275795" cy="6858000"/>
          </a:xfrm>
          <a:prstGeom prst="rect">
            <a:avLst/>
          </a:prstGeom>
        </p:spPr>
      </p:pic>
      <p:sp>
        <p:nvSpPr>
          <p:cNvPr id="2" name="Title 1">
            <a:extLst>
              <a:ext uri="{FF2B5EF4-FFF2-40B4-BE49-F238E27FC236}">
                <a16:creationId xmlns:a16="http://schemas.microsoft.com/office/drawing/2014/main" id="{B64B62E5-0849-6A5E-9B3F-F18BCA48C907}"/>
              </a:ext>
            </a:extLst>
          </p:cNvPr>
          <p:cNvSpPr>
            <a:spLocks noGrp="1"/>
          </p:cNvSpPr>
          <p:nvPr>
            <p:ph type="title"/>
          </p:nvPr>
        </p:nvSpPr>
        <p:spPr>
          <a:xfrm>
            <a:off x="884473" y="3652870"/>
            <a:ext cx="10515600" cy="1186416"/>
          </a:xfrm>
        </p:spPr>
        <p:txBody>
          <a:bodyPr>
            <a:normAutofit fontScale="90000"/>
          </a:bodyPr>
          <a:lstStyle/>
          <a:p>
            <a:r>
              <a:rPr lang="en-US"/>
              <a:t>Agenda Items for the Next Meeting</a:t>
            </a:r>
            <a:br>
              <a:rPr lang="en-US"/>
            </a:br>
            <a:br>
              <a:rPr lang="en-US"/>
            </a:br>
            <a:endParaRPr lang="en-US"/>
          </a:p>
        </p:txBody>
      </p:sp>
      <p:sp>
        <p:nvSpPr>
          <p:cNvPr id="4" name="Footer Placeholder 3">
            <a:extLst>
              <a:ext uri="{FF2B5EF4-FFF2-40B4-BE49-F238E27FC236}">
                <a16:creationId xmlns:a16="http://schemas.microsoft.com/office/drawing/2014/main" id="{CE70B2CD-C845-689F-AF21-56CDA6E7354F}"/>
              </a:ext>
            </a:extLst>
          </p:cNvPr>
          <p:cNvSpPr>
            <a:spLocks noGrp="1"/>
          </p:cNvSpPr>
          <p:nvPr>
            <p:ph type="ftr" sz="quarter" idx="11"/>
          </p:nvPr>
        </p:nvSpPr>
        <p:spPr>
          <a:xfrm>
            <a:off x="6783859" y="6348536"/>
            <a:ext cx="4569941" cy="365125"/>
          </a:xfrm>
        </p:spPr>
        <p:txBody>
          <a:bodyPr/>
          <a:lstStyle/>
          <a:p>
            <a:r>
              <a:rPr lang="en-US"/>
              <a:t>Communications &amp; Customer Service Meeting</a:t>
            </a:r>
            <a:r>
              <a:rPr lang="en-US">
                <a:solidFill>
                  <a:srgbClr val="FEBF0F"/>
                </a:solidFill>
              </a:rPr>
              <a:t> | </a:t>
            </a:r>
            <a:r>
              <a:rPr lang="en-US"/>
              <a:t>November 2024</a:t>
            </a:r>
          </a:p>
        </p:txBody>
      </p:sp>
      <p:sp>
        <p:nvSpPr>
          <p:cNvPr id="5" name="Slide Number Placeholder 4">
            <a:extLst>
              <a:ext uri="{FF2B5EF4-FFF2-40B4-BE49-F238E27FC236}">
                <a16:creationId xmlns:a16="http://schemas.microsoft.com/office/drawing/2014/main" id="{133F12AF-E6D1-164A-E6EA-B5DEC0A7CD62}"/>
              </a:ext>
            </a:extLst>
          </p:cNvPr>
          <p:cNvSpPr>
            <a:spLocks noGrp="1"/>
          </p:cNvSpPr>
          <p:nvPr>
            <p:ph type="sldNum" sz="quarter" idx="12"/>
          </p:nvPr>
        </p:nvSpPr>
        <p:spPr/>
        <p:txBody>
          <a:bodyPr/>
          <a:lstStyle/>
          <a:p>
            <a:fld id="{71B073CA-E1DB-6646-8627-B9A066EC1A46}" type="slidenum">
              <a:rPr lang="en-US" smtClean="0"/>
              <a:pPr/>
              <a:t>26</a:t>
            </a:fld>
            <a:endParaRPr lang="en-US"/>
          </a:p>
        </p:txBody>
      </p:sp>
    </p:spTree>
    <p:extLst>
      <p:ext uri="{BB962C8B-B14F-4D97-AF65-F5344CB8AC3E}">
        <p14:creationId xmlns:p14="http://schemas.microsoft.com/office/powerpoint/2010/main" val="291554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6CF5128-7962-CC1A-493B-27787487F83A}"/>
              </a:ext>
            </a:extLst>
          </p:cNvPr>
          <p:cNvSpPr>
            <a:spLocks noGrp="1"/>
          </p:cNvSpPr>
          <p:nvPr>
            <p:ph type="sldNum" sz="quarter" idx="12"/>
          </p:nvPr>
        </p:nvSpPr>
        <p:spPr/>
        <p:txBody>
          <a:bodyPr/>
          <a:lstStyle/>
          <a:p>
            <a:fld id="{71B073CA-E1DB-6646-8627-B9A066EC1A46}" type="slidenum">
              <a:rPr lang="en-US" smtClean="0"/>
              <a:t>2</a:t>
            </a:fld>
            <a:endParaRPr lang="en-US"/>
          </a:p>
        </p:txBody>
      </p:sp>
      <p:pic>
        <p:nvPicPr>
          <p:cNvPr id="11" name="Picture 10">
            <a:extLst>
              <a:ext uri="{FF2B5EF4-FFF2-40B4-BE49-F238E27FC236}">
                <a16:creationId xmlns:a16="http://schemas.microsoft.com/office/drawing/2014/main" id="{B5AEA922-FC78-8D6C-8530-3D666F0E40D8}"/>
              </a:ext>
            </a:extLst>
          </p:cNvPr>
          <p:cNvPicPr>
            <a:picLocks noChangeAspect="1"/>
          </p:cNvPicPr>
          <p:nvPr/>
        </p:nvPicPr>
        <p:blipFill>
          <a:blip r:embed="rId3"/>
          <a:srcRect l="21854" r="21854"/>
          <a:stretch/>
        </p:blipFill>
        <p:spPr>
          <a:xfrm>
            <a:off x="6203416" y="0"/>
            <a:ext cx="5988583" cy="6858000"/>
          </a:xfrm>
          <a:prstGeom prst="rect">
            <a:avLst/>
          </a:prstGeom>
        </p:spPr>
      </p:pic>
      <p:sp>
        <p:nvSpPr>
          <p:cNvPr id="8" name="Rectangle 7">
            <a:extLst>
              <a:ext uri="{FF2B5EF4-FFF2-40B4-BE49-F238E27FC236}">
                <a16:creationId xmlns:a16="http://schemas.microsoft.com/office/drawing/2014/main" id="{DAE937F5-B78F-9C60-FBF2-49A9829BDD82}"/>
              </a:ext>
            </a:extLst>
          </p:cNvPr>
          <p:cNvSpPr/>
          <p:nvPr/>
        </p:nvSpPr>
        <p:spPr>
          <a:xfrm>
            <a:off x="-12032" y="-38962"/>
            <a:ext cx="6215449" cy="6896962"/>
          </a:xfrm>
          <a:prstGeom prst="rect">
            <a:avLst/>
          </a:prstGeom>
          <a:gradFill>
            <a:gsLst>
              <a:gs pos="40000">
                <a:schemeClr val="bg1">
                  <a:lumMod val="26000"/>
                  <a:lumOff val="74000"/>
                </a:schemeClr>
              </a:gs>
              <a:gs pos="95000">
                <a:srgbClr val="0966AF">
                  <a:alpha val="71000"/>
                </a:srgbClr>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ingle Corner Rectangle 9">
            <a:extLst>
              <a:ext uri="{FF2B5EF4-FFF2-40B4-BE49-F238E27FC236}">
                <a16:creationId xmlns:a16="http://schemas.microsoft.com/office/drawing/2014/main" id="{8962474A-E630-9717-831E-6088A4A27253}"/>
              </a:ext>
            </a:extLst>
          </p:cNvPr>
          <p:cNvSpPr/>
          <p:nvPr/>
        </p:nvSpPr>
        <p:spPr>
          <a:xfrm>
            <a:off x="-12032" y="252362"/>
            <a:ext cx="6710485"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2FCE6E-3B9F-C02E-F220-4066B55BBD65}"/>
              </a:ext>
            </a:extLst>
          </p:cNvPr>
          <p:cNvSpPr>
            <a:spLocks noGrp="1"/>
          </p:cNvSpPr>
          <p:nvPr>
            <p:ph type="title"/>
          </p:nvPr>
        </p:nvSpPr>
        <p:spPr>
          <a:xfrm>
            <a:off x="483004" y="568454"/>
            <a:ext cx="10515600" cy="607890"/>
          </a:xfrm>
        </p:spPr>
        <p:txBody>
          <a:bodyPr/>
          <a:lstStyle/>
          <a:p>
            <a:r>
              <a:rPr lang="en-US"/>
              <a:t>Garden Fire</a:t>
            </a:r>
          </a:p>
        </p:txBody>
      </p:sp>
      <p:sp>
        <p:nvSpPr>
          <p:cNvPr id="3" name="Content Placeholder 2">
            <a:extLst>
              <a:ext uri="{FF2B5EF4-FFF2-40B4-BE49-F238E27FC236}">
                <a16:creationId xmlns:a16="http://schemas.microsoft.com/office/drawing/2014/main" id="{5594B2CC-C13E-FB57-EDD0-2C66E5F74E46}"/>
              </a:ext>
            </a:extLst>
          </p:cNvPr>
          <p:cNvSpPr>
            <a:spLocks noGrp="1"/>
          </p:cNvSpPr>
          <p:nvPr>
            <p:ph sz="half" idx="1"/>
          </p:nvPr>
        </p:nvSpPr>
        <p:spPr>
          <a:xfrm>
            <a:off x="501310" y="1825624"/>
            <a:ext cx="4388709" cy="4179759"/>
          </a:xfrm>
        </p:spPr>
        <p:txBody>
          <a:bodyPr>
            <a:normAutofit fontScale="92500" lnSpcReduction="10000"/>
          </a:bodyPr>
          <a:lstStyle/>
          <a:p>
            <a:r>
              <a:rPr lang="en-US"/>
              <a:t>Friday, November 8 </a:t>
            </a:r>
          </a:p>
          <a:p>
            <a:pPr lvl="1"/>
            <a:r>
              <a:rPr lang="en-US"/>
              <a:t>Garden Fire, Fallbrook</a:t>
            </a:r>
          </a:p>
          <a:p>
            <a:pPr lvl="1"/>
            <a:r>
              <a:rPr lang="en-US"/>
              <a:t>48 Acres, no structures</a:t>
            </a:r>
          </a:p>
          <a:p>
            <a:pPr lvl="1"/>
            <a:r>
              <a:rPr lang="en-US"/>
              <a:t>First use of Heli-hydrant</a:t>
            </a:r>
          </a:p>
          <a:p>
            <a:pPr marL="457200" lvl="1" indent="0">
              <a:buNone/>
            </a:pPr>
            <a:r>
              <a:rPr lang="en-US"/>
              <a:t>   at Pala Mesa Tank</a:t>
            </a:r>
          </a:p>
          <a:p>
            <a:pPr lvl="1"/>
            <a:r>
              <a:rPr lang="en-US"/>
              <a:t>Allowed quick access of up to 5,000 gallons of water within two minutes </a:t>
            </a:r>
          </a:p>
          <a:p>
            <a:pPr lvl="1"/>
            <a:r>
              <a:rPr lang="en-US"/>
              <a:t>Issued joint press release from RMWD, NC Fire and CAL FIRE/San Diego County Fire </a:t>
            </a:r>
            <a:br>
              <a:rPr lang="en-US"/>
            </a:br>
            <a:endParaRPr lang="en-US"/>
          </a:p>
        </p:txBody>
      </p:sp>
      <p:sp>
        <p:nvSpPr>
          <p:cNvPr id="9" name="Oval 8">
            <a:extLst>
              <a:ext uri="{FF2B5EF4-FFF2-40B4-BE49-F238E27FC236}">
                <a16:creationId xmlns:a16="http://schemas.microsoft.com/office/drawing/2014/main" id="{A47873FD-8C66-9C48-2964-3B2A9A3DFA0A}"/>
              </a:ext>
            </a:extLst>
          </p:cNvPr>
          <p:cNvSpPr/>
          <p:nvPr/>
        </p:nvSpPr>
        <p:spPr>
          <a:xfrm>
            <a:off x="4824176" y="2170615"/>
            <a:ext cx="3132905" cy="3132905"/>
          </a:xfrm>
          <a:prstGeom prst="ellipse">
            <a:avLst/>
          </a:prstGeom>
          <a:blipFill>
            <a:blip r:embed="rId4"/>
            <a:stretch>
              <a:fillRect/>
            </a:stretch>
          </a:blip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324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02DA-3AD6-5E26-912C-7C9321DED992}"/>
              </a:ext>
            </a:extLst>
          </p:cNvPr>
          <p:cNvSpPr>
            <a:spLocks noGrp="1"/>
          </p:cNvSpPr>
          <p:nvPr>
            <p:ph type="title"/>
          </p:nvPr>
        </p:nvSpPr>
        <p:spPr>
          <a:xfrm>
            <a:off x="2349306" y="1334422"/>
            <a:ext cx="9004494" cy="2484869"/>
          </a:xfrm>
        </p:spPr>
        <p:txBody>
          <a:bodyPr>
            <a:normAutofit/>
          </a:bodyPr>
          <a:lstStyle/>
          <a:p>
            <a:r>
              <a:rPr lang="en-US"/>
              <a:t>CropSWAP</a:t>
            </a:r>
            <a:br>
              <a:rPr lang="en-US"/>
            </a:br>
            <a:r>
              <a:rPr lang="en-US"/>
              <a:t>Program</a:t>
            </a:r>
          </a:p>
        </p:txBody>
      </p:sp>
      <p:sp>
        <p:nvSpPr>
          <p:cNvPr id="5" name="Slide Number Placeholder 4">
            <a:extLst>
              <a:ext uri="{FF2B5EF4-FFF2-40B4-BE49-F238E27FC236}">
                <a16:creationId xmlns:a16="http://schemas.microsoft.com/office/drawing/2014/main" id="{B97FC00C-0AB8-1DEF-1EE6-C4318A887138}"/>
              </a:ext>
            </a:extLst>
          </p:cNvPr>
          <p:cNvSpPr>
            <a:spLocks noGrp="1"/>
          </p:cNvSpPr>
          <p:nvPr>
            <p:ph type="sldNum" sz="quarter" idx="12"/>
          </p:nvPr>
        </p:nvSpPr>
        <p:spPr/>
        <p:txBody>
          <a:bodyPr/>
          <a:lstStyle/>
          <a:p>
            <a:fld id="{71B073CA-E1DB-6646-8627-B9A066EC1A46}" type="slidenum">
              <a:rPr lang="en-US" smtClean="0"/>
              <a:pPr/>
              <a:t>3</a:t>
            </a:fld>
            <a:endParaRPr lang="en-US"/>
          </a:p>
        </p:txBody>
      </p:sp>
      <p:sp>
        <p:nvSpPr>
          <p:cNvPr id="6" name="Text Placeholder 5">
            <a:extLst>
              <a:ext uri="{FF2B5EF4-FFF2-40B4-BE49-F238E27FC236}">
                <a16:creationId xmlns:a16="http://schemas.microsoft.com/office/drawing/2014/main" id="{5DAE17D7-C066-EFE2-198E-6D814D9C780B}"/>
              </a:ext>
            </a:extLst>
          </p:cNvPr>
          <p:cNvSpPr>
            <a:spLocks noGrp="1"/>
          </p:cNvSpPr>
          <p:nvPr>
            <p:ph type="body" idx="1"/>
          </p:nvPr>
        </p:nvSpPr>
        <p:spPr/>
        <p:txBody>
          <a:bodyPr/>
          <a:lstStyle/>
          <a:p>
            <a:r>
              <a:rPr lang="en-US"/>
              <a:t>Regional Program Update</a:t>
            </a:r>
          </a:p>
        </p:txBody>
      </p:sp>
      <p:sp>
        <p:nvSpPr>
          <p:cNvPr id="3" name="Footer Placeholder 3">
            <a:extLst>
              <a:ext uri="{FF2B5EF4-FFF2-40B4-BE49-F238E27FC236}">
                <a16:creationId xmlns:a16="http://schemas.microsoft.com/office/drawing/2014/main" id="{EF94DD87-9A54-F4E9-FF60-08F4D7D28C79}"/>
              </a:ext>
            </a:extLst>
          </p:cNvPr>
          <p:cNvSpPr>
            <a:spLocks noGrp="1"/>
          </p:cNvSpPr>
          <p:nvPr>
            <p:ph type="ftr" sz="quarter" idx="11"/>
          </p:nvPr>
        </p:nvSpPr>
        <p:spPr>
          <a:xfrm>
            <a:off x="6759146" y="6348536"/>
            <a:ext cx="4594654" cy="365125"/>
          </a:xfrm>
        </p:spPr>
        <p:txBody>
          <a:bodyPr/>
          <a:lstStyle/>
          <a:p>
            <a:r>
              <a:rPr lang="en-US"/>
              <a:t>Communications &amp; Customer Service Meeting</a:t>
            </a:r>
            <a:r>
              <a:rPr lang="en-US">
                <a:solidFill>
                  <a:srgbClr val="FEBF0F"/>
                </a:solidFill>
              </a:rPr>
              <a:t> | </a:t>
            </a:r>
            <a:r>
              <a:rPr lang="en-US">
                <a:solidFill>
                  <a:srgbClr val="204C90"/>
                </a:solidFill>
              </a:rPr>
              <a:t>November</a:t>
            </a:r>
            <a:r>
              <a:rPr lang="en-US"/>
              <a:t> 2024</a:t>
            </a:r>
          </a:p>
        </p:txBody>
      </p:sp>
    </p:spTree>
    <p:extLst>
      <p:ext uri="{BB962C8B-B14F-4D97-AF65-F5344CB8AC3E}">
        <p14:creationId xmlns:p14="http://schemas.microsoft.com/office/powerpoint/2010/main" val="3664476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97A52061-5090-78D1-9A2B-8BFED42F04FA}"/>
              </a:ext>
            </a:extLst>
          </p:cNvPr>
          <p:cNvSpPr/>
          <p:nvPr/>
        </p:nvSpPr>
        <p:spPr>
          <a:xfrm>
            <a:off x="446755" y="4622313"/>
            <a:ext cx="1359802" cy="1359802"/>
          </a:xfrm>
          <a:prstGeom prst="ellipse">
            <a:avLst/>
          </a:prstGeom>
          <a:solidFill>
            <a:srgbClr val="8FC7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096BFF1-E992-9273-5B4F-30D5360B8EC4}"/>
              </a:ext>
            </a:extLst>
          </p:cNvPr>
          <p:cNvSpPr/>
          <p:nvPr/>
        </p:nvSpPr>
        <p:spPr>
          <a:xfrm>
            <a:off x="599154" y="4775601"/>
            <a:ext cx="1058122" cy="105812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_</a:t>
            </a:r>
          </a:p>
        </p:txBody>
      </p:sp>
      <p:sp>
        <p:nvSpPr>
          <p:cNvPr id="3" name="Slide Number Placeholder 2">
            <a:extLst>
              <a:ext uri="{FF2B5EF4-FFF2-40B4-BE49-F238E27FC236}">
                <a16:creationId xmlns:a16="http://schemas.microsoft.com/office/drawing/2014/main" id="{51EC5846-125C-B7D5-3EA6-4A0BE1967773}"/>
              </a:ext>
            </a:extLst>
          </p:cNvPr>
          <p:cNvSpPr>
            <a:spLocks noGrp="1"/>
          </p:cNvSpPr>
          <p:nvPr>
            <p:ph type="sldNum" sz="quarter" idx="12"/>
          </p:nvPr>
        </p:nvSpPr>
        <p:spPr/>
        <p:txBody>
          <a:bodyPr/>
          <a:lstStyle/>
          <a:p>
            <a:fld id="{71B073CA-E1DB-6646-8627-B9A066EC1A46}" type="slidenum">
              <a:rPr lang="en-US" smtClean="0"/>
              <a:t>4</a:t>
            </a:fld>
            <a:endParaRPr lang="en-US"/>
          </a:p>
        </p:txBody>
      </p:sp>
      <p:sp>
        <p:nvSpPr>
          <p:cNvPr id="11" name="Content Placeholder 4">
            <a:extLst>
              <a:ext uri="{FF2B5EF4-FFF2-40B4-BE49-F238E27FC236}">
                <a16:creationId xmlns:a16="http://schemas.microsoft.com/office/drawing/2014/main" id="{2EE35998-A910-3A91-9B6A-B8A87413C101}"/>
              </a:ext>
            </a:extLst>
          </p:cNvPr>
          <p:cNvSpPr>
            <a:spLocks noGrp="1"/>
          </p:cNvSpPr>
          <p:nvPr>
            <p:ph idx="1"/>
          </p:nvPr>
        </p:nvSpPr>
        <p:spPr>
          <a:xfrm>
            <a:off x="135578" y="1588119"/>
            <a:ext cx="6435040" cy="3187482"/>
          </a:xfrm>
        </p:spPr>
        <p:txBody>
          <a:bodyPr vert="horz" lIns="91440" tIns="45720" rIns="91440" bIns="45720" rtlCol="0" anchor="t">
            <a:normAutofit/>
          </a:bodyPr>
          <a:lstStyle/>
          <a:p>
            <a:pPr lvl="1"/>
            <a:endParaRPr lang="en-US"/>
          </a:p>
          <a:p>
            <a:pPr lvl="1"/>
            <a:r>
              <a:rPr lang="en-US"/>
              <a:t>Rainbow Water leads with participation in Regional CropSWAP program</a:t>
            </a:r>
          </a:p>
          <a:p>
            <a:pPr lvl="1"/>
            <a:r>
              <a:rPr lang="en-US"/>
              <a:t>Current projects are pending review </a:t>
            </a:r>
            <a:br>
              <a:rPr lang="en-US"/>
            </a:br>
            <a:r>
              <a:rPr lang="en-US"/>
              <a:t>as the first come, first served period </a:t>
            </a:r>
            <a:br>
              <a:rPr lang="en-US"/>
            </a:br>
            <a:r>
              <a:rPr lang="en-US"/>
              <a:t>has ended</a:t>
            </a:r>
          </a:p>
          <a:p>
            <a:pPr lvl="1"/>
            <a:endParaRPr lang="en-US"/>
          </a:p>
        </p:txBody>
      </p:sp>
      <p:pic>
        <p:nvPicPr>
          <p:cNvPr id="9" name="Picture 8">
            <a:extLst>
              <a:ext uri="{FF2B5EF4-FFF2-40B4-BE49-F238E27FC236}">
                <a16:creationId xmlns:a16="http://schemas.microsoft.com/office/drawing/2014/main" id="{CC678F30-E320-8F97-3F0D-C578D5584C60}"/>
              </a:ext>
            </a:extLst>
          </p:cNvPr>
          <p:cNvPicPr>
            <a:picLocks noChangeAspect="1"/>
          </p:cNvPicPr>
          <p:nvPr/>
        </p:nvPicPr>
        <p:blipFill>
          <a:blip r:embed="rId3"/>
          <a:srcRect l="24138" r="24138"/>
          <a:stretch/>
        </p:blipFill>
        <p:spPr>
          <a:xfrm>
            <a:off x="6871063" y="0"/>
            <a:ext cx="5320937" cy="6858000"/>
          </a:xfrm>
          <a:prstGeom prst="rect">
            <a:avLst/>
          </a:prstGeom>
        </p:spPr>
      </p:pic>
      <p:sp>
        <p:nvSpPr>
          <p:cNvPr id="2" name="Round Single Corner Rectangle 1">
            <a:extLst>
              <a:ext uri="{FF2B5EF4-FFF2-40B4-BE49-F238E27FC236}">
                <a16:creationId xmlns:a16="http://schemas.microsoft.com/office/drawing/2014/main" id="{35133625-C8C4-673E-8A62-D750DAB139A6}"/>
              </a:ext>
            </a:extLst>
          </p:cNvPr>
          <p:cNvSpPr/>
          <p:nvPr/>
        </p:nvSpPr>
        <p:spPr>
          <a:xfrm>
            <a:off x="0" y="367140"/>
            <a:ext cx="7661189"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6BEE9DC-363E-5C36-45F8-D0241B662626}"/>
              </a:ext>
            </a:extLst>
          </p:cNvPr>
          <p:cNvSpPr>
            <a:spLocks noGrp="1"/>
          </p:cNvSpPr>
          <p:nvPr>
            <p:ph type="title"/>
          </p:nvPr>
        </p:nvSpPr>
        <p:spPr>
          <a:xfrm>
            <a:off x="838200" y="681037"/>
            <a:ext cx="10515600" cy="607890"/>
          </a:xfrm>
        </p:spPr>
        <p:txBody>
          <a:bodyPr/>
          <a:lstStyle/>
          <a:p>
            <a:r>
              <a:rPr lang="en-US"/>
              <a:t>CropSWAP Program</a:t>
            </a:r>
          </a:p>
        </p:txBody>
      </p:sp>
      <p:sp>
        <p:nvSpPr>
          <p:cNvPr id="4" name="TextBox 3">
            <a:extLst>
              <a:ext uri="{FF2B5EF4-FFF2-40B4-BE49-F238E27FC236}">
                <a16:creationId xmlns:a16="http://schemas.microsoft.com/office/drawing/2014/main" id="{262E8A50-FC0D-1277-C042-80D20A5C4BAA}"/>
              </a:ext>
            </a:extLst>
          </p:cNvPr>
          <p:cNvSpPr txBox="1"/>
          <p:nvPr/>
        </p:nvSpPr>
        <p:spPr>
          <a:xfrm>
            <a:off x="1815878" y="4960511"/>
            <a:ext cx="708994" cy="707886"/>
          </a:xfrm>
          <a:prstGeom prst="rect">
            <a:avLst/>
          </a:prstGeom>
          <a:noFill/>
        </p:spPr>
        <p:txBody>
          <a:bodyPr wrap="square" rtlCol="0">
            <a:spAutoFit/>
          </a:bodyPr>
          <a:lstStyle/>
          <a:p>
            <a:pPr algn="ctr"/>
            <a:r>
              <a:rPr lang="en-US" sz="4000" b="1">
                <a:solidFill>
                  <a:srgbClr val="1B2E5C"/>
                </a:solidFill>
                <a:latin typeface="Helvetica" pitchFamily="2" charset="0"/>
              </a:rPr>
              <a:t>5</a:t>
            </a:r>
          </a:p>
        </p:txBody>
      </p:sp>
      <p:sp>
        <p:nvSpPr>
          <p:cNvPr id="5" name="TextBox 4">
            <a:extLst>
              <a:ext uri="{FF2B5EF4-FFF2-40B4-BE49-F238E27FC236}">
                <a16:creationId xmlns:a16="http://schemas.microsoft.com/office/drawing/2014/main" id="{703D6E9D-F632-CB60-DE9E-3E6BF04DC502}"/>
              </a:ext>
            </a:extLst>
          </p:cNvPr>
          <p:cNvSpPr txBox="1"/>
          <p:nvPr/>
        </p:nvSpPr>
        <p:spPr>
          <a:xfrm>
            <a:off x="2361675" y="5070954"/>
            <a:ext cx="4903306" cy="523220"/>
          </a:xfrm>
          <a:prstGeom prst="rect">
            <a:avLst/>
          </a:prstGeom>
          <a:noFill/>
        </p:spPr>
        <p:txBody>
          <a:bodyPr wrap="square" rtlCol="0">
            <a:spAutoFit/>
          </a:bodyPr>
          <a:lstStyle/>
          <a:p>
            <a:r>
              <a:rPr lang="en-US" sz="2800">
                <a:solidFill>
                  <a:srgbClr val="1B2E5C"/>
                </a:solidFill>
                <a:latin typeface="Helvetica" pitchFamily="2" charset="0"/>
              </a:rPr>
              <a:t>Submissions October</a:t>
            </a:r>
          </a:p>
        </p:txBody>
      </p:sp>
      <p:pic>
        <p:nvPicPr>
          <p:cNvPr id="6" name="Graphic 5" descr="Clipboard Partially Checked outline">
            <a:extLst>
              <a:ext uri="{FF2B5EF4-FFF2-40B4-BE49-F238E27FC236}">
                <a16:creationId xmlns:a16="http://schemas.microsoft.com/office/drawing/2014/main" id="{64CA2D49-E889-E27A-B9B9-EE8C53B75B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2880" y="4797972"/>
            <a:ext cx="914400" cy="914400"/>
          </a:xfrm>
          <a:prstGeom prst="rect">
            <a:avLst/>
          </a:prstGeom>
        </p:spPr>
      </p:pic>
    </p:spTree>
    <p:extLst>
      <p:ext uri="{BB962C8B-B14F-4D97-AF65-F5344CB8AC3E}">
        <p14:creationId xmlns:p14="http://schemas.microsoft.com/office/powerpoint/2010/main" val="3120990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553C080-5695-76C5-0FAA-E37200F1E42C}"/>
              </a:ext>
            </a:extLst>
          </p:cNvPr>
          <p:cNvSpPr>
            <a:spLocks noGrp="1"/>
          </p:cNvSpPr>
          <p:nvPr>
            <p:ph type="sldNum" sz="quarter" idx="12"/>
          </p:nvPr>
        </p:nvSpPr>
        <p:spPr/>
        <p:txBody>
          <a:bodyPr/>
          <a:lstStyle/>
          <a:p>
            <a:fld id="{71B073CA-E1DB-6646-8627-B9A066EC1A46}" type="slidenum">
              <a:rPr lang="en-US" smtClean="0"/>
              <a:t>5</a:t>
            </a:fld>
            <a:endParaRPr lang="en-US"/>
          </a:p>
        </p:txBody>
      </p:sp>
      <p:pic>
        <p:nvPicPr>
          <p:cNvPr id="4" name="Picture 3">
            <a:extLst>
              <a:ext uri="{FF2B5EF4-FFF2-40B4-BE49-F238E27FC236}">
                <a16:creationId xmlns:a16="http://schemas.microsoft.com/office/drawing/2014/main" id="{BFF1FBB8-5390-5D52-FDCC-DAB75035E58E}"/>
              </a:ext>
            </a:extLst>
          </p:cNvPr>
          <p:cNvPicPr>
            <a:picLocks noChangeAspect="1"/>
          </p:cNvPicPr>
          <p:nvPr/>
        </p:nvPicPr>
        <p:blipFill>
          <a:blip r:embed="rId3"/>
          <a:srcRect l="-338" t="1224" r="26027" b="-214"/>
          <a:stretch/>
        </p:blipFill>
        <p:spPr>
          <a:xfrm rot="5400000">
            <a:off x="6059906" y="710916"/>
            <a:ext cx="6858000" cy="5406188"/>
          </a:xfrm>
          <a:prstGeom prst="rect">
            <a:avLst/>
          </a:prstGeom>
        </p:spPr>
      </p:pic>
      <p:sp>
        <p:nvSpPr>
          <p:cNvPr id="9" name="Round Single Corner Rectangle 8">
            <a:extLst>
              <a:ext uri="{FF2B5EF4-FFF2-40B4-BE49-F238E27FC236}">
                <a16:creationId xmlns:a16="http://schemas.microsoft.com/office/drawing/2014/main" id="{267A7F0F-3541-BA17-B24C-30CFAC33DF08}"/>
              </a:ext>
            </a:extLst>
          </p:cNvPr>
          <p:cNvSpPr/>
          <p:nvPr/>
        </p:nvSpPr>
        <p:spPr>
          <a:xfrm>
            <a:off x="1" y="356676"/>
            <a:ext cx="7777614"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639D6CF-64D5-A5AF-67E0-03C0A772462E}"/>
              </a:ext>
            </a:extLst>
          </p:cNvPr>
          <p:cNvSpPr txBox="1"/>
          <p:nvPr/>
        </p:nvSpPr>
        <p:spPr>
          <a:xfrm>
            <a:off x="2656532" y="2296892"/>
            <a:ext cx="4903307" cy="523220"/>
          </a:xfrm>
          <a:prstGeom prst="rect">
            <a:avLst/>
          </a:prstGeom>
          <a:noFill/>
        </p:spPr>
        <p:txBody>
          <a:bodyPr wrap="square" rtlCol="0">
            <a:spAutoFit/>
          </a:bodyPr>
          <a:lstStyle/>
          <a:p>
            <a:r>
              <a:rPr lang="en-US" sz="2800">
                <a:solidFill>
                  <a:srgbClr val="1B2E5C"/>
                </a:solidFill>
                <a:latin typeface="Helvetica" pitchFamily="2" charset="0"/>
              </a:rPr>
              <a:t>Submissions to Date</a:t>
            </a:r>
          </a:p>
        </p:txBody>
      </p:sp>
      <p:sp>
        <p:nvSpPr>
          <p:cNvPr id="2" name="Title 1">
            <a:extLst>
              <a:ext uri="{FF2B5EF4-FFF2-40B4-BE49-F238E27FC236}">
                <a16:creationId xmlns:a16="http://schemas.microsoft.com/office/drawing/2014/main" id="{982BCEF9-EB36-05A5-671D-8E3ACBFFFDB9}"/>
              </a:ext>
            </a:extLst>
          </p:cNvPr>
          <p:cNvSpPr>
            <a:spLocks noGrp="1"/>
          </p:cNvSpPr>
          <p:nvPr>
            <p:ph type="title"/>
          </p:nvPr>
        </p:nvSpPr>
        <p:spPr>
          <a:xfrm>
            <a:off x="838200" y="681037"/>
            <a:ext cx="7540486" cy="607890"/>
          </a:xfrm>
        </p:spPr>
        <p:txBody>
          <a:bodyPr>
            <a:normAutofit/>
          </a:bodyPr>
          <a:lstStyle/>
          <a:p>
            <a:r>
              <a:rPr lang="en-US"/>
              <a:t>Program Metrics</a:t>
            </a:r>
          </a:p>
        </p:txBody>
      </p:sp>
      <p:sp>
        <p:nvSpPr>
          <p:cNvPr id="22" name="TextBox 21">
            <a:extLst>
              <a:ext uri="{FF2B5EF4-FFF2-40B4-BE49-F238E27FC236}">
                <a16:creationId xmlns:a16="http://schemas.microsoft.com/office/drawing/2014/main" id="{53FEC466-85B2-12DE-584A-D26891CE533A}"/>
              </a:ext>
            </a:extLst>
          </p:cNvPr>
          <p:cNvSpPr txBox="1"/>
          <p:nvPr/>
        </p:nvSpPr>
        <p:spPr>
          <a:xfrm>
            <a:off x="1905376" y="3745404"/>
            <a:ext cx="927652" cy="707886"/>
          </a:xfrm>
          <a:prstGeom prst="rect">
            <a:avLst/>
          </a:prstGeom>
          <a:noFill/>
        </p:spPr>
        <p:txBody>
          <a:bodyPr wrap="square" rtlCol="0">
            <a:spAutoFit/>
          </a:bodyPr>
          <a:lstStyle/>
          <a:p>
            <a:r>
              <a:rPr lang="en-US" sz="4000" b="1">
                <a:solidFill>
                  <a:srgbClr val="1B2E5C"/>
                </a:solidFill>
                <a:latin typeface="Helvetica" pitchFamily="2" charset="0"/>
              </a:rPr>
              <a:t>58</a:t>
            </a:r>
          </a:p>
        </p:txBody>
      </p:sp>
      <p:sp>
        <p:nvSpPr>
          <p:cNvPr id="23" name="TextBox 22">
            <a:extLst>
              <a:ext uri="{FF2B5EF4-FFF2-40B4-BE49-F238E27FC236}">
                <a16:creationId xmlns:a16="http://schemas.microsoft.com/office/drawing/2014/main" id="{6C109127-0B63-E0E5-0EE1-6E7DA08C242C}"/>
              </a:ext>
            </a:extLst>
          </p:cNvPr>
          <p:cNvSpPr txBox="1"/>
          <p:nvPr/>
        </p:nvSpPr>
        <p:spPr>
          <a:xfrm>
            <a:off x="2656532" y="3852468"/>
            <a:ext cx="4187688" cy="523220"/>
          </a:xfrm>
          <a:prstGeom prst="rect">
            <a:avLst/>
          </a:prstGeom>
          <a:noFill/>
        </p:spPr>
        <p:txBody>
          <a:bodyPr wrap="square" rtlCol="0">
            <a:spAutoFit/>
          </a:bodyPr>
          <a:lstStyle/>
          <a:p>
            <a:r>
              <a:rPr lang="en-US" sz="2800">
                <a:solidFill>
                  <a:srgbClr val="1B2E5C"/>
                </a:solidFill>
                <a:latin typeface="Helvetica" pitchFamily="2" charset="0"/>
              </a:rPr>
              <a:t>Projects Approved</a:t>
            </a:r>
          </a:p>
        </p:txBody>
      </p:sp>
      <p:sp>
        <p:nvSpPr>
          <p:cNvPr id="11" name="TextBox 10">
            <a:extLst>
              <a:ext uri="{FF2B5EF4-FFF2-40B4-BE49-F238E27FC236}">
                <a16:creationId xmlns:a16="http://schemas.microsoft.com/office/drawing/2014/main" id="{162295C8-D238-E2E9-C7FE-0E7C2014CC71}"/>
              </a:ext>
            </a:extLst>
          </p:cNvPr>
          <p:cNvSpPr txBox="1"/>
          <p:nvPr/>
        </p:nvSpPr>
        <p:spPr>
          <a:xfrm>
            <a:off x="1846968" y="2172921"/>
            <a:ext cx="927652" cy="707886"/>
          </a:xfrm>
          <a:prstGeom prst="rect">
            <a:avLst/>
          </a:prstGeom>
          <a:noFill/>
        </p:spPr>
        <p:txBody>
          <a:bodyPr wrap="square" rtlCol="0">
            <a:spAutoFit/>
          </a:bodyPr>
          <a:lstStyle/>
          <a:p>
            <a:pPr algn="ctr"/>
            <a:r>
              <a:rPr lang="en-US" sz="4000" b="1">
                <a:solidFill>
                  <a:srgbClr val="1B2E5C"/>
                </a:solidFill>
                <a:latin typeface="Helvetica" pitchFamily="2" charset="0"/>
              </a:rPr>
              <a:t>76</a:t>
            </a:r>
          </a:p>
        </p:txBody>
      </p:sp>
      <p:sp>
        <p:nvSpPr>
          <p:cNvPr id="27" name="TextBox 26">
            <a:extLst>
              <a:ext uri="{FF2B5EF4-FFF2-40B4-BE49-F238E27FC236}">
                <a16:creationId xmlns:a16="http://schemas.microsoft.com/office/drawing/2014/main" id="{605D333B-53D2-A040-BB0C-96872D3320D1}"/>
              </a:ext>
            </a:extLst>
          </p:cNvPr>
          <p:cNvSpPr txBox="1"/>
          <p:nvPr/>
        </p:nvSpPr>
        <p:spPr>
          <a:xfrm>
            <a:off x="2663843" y="5394352"/>
            <a:ext cx="4187688" cy="475655"/>
          </a:xfrm>
          <a:prstGeom prst="rect">
            <a:avLst/>
          </a:prstGeom>
          <a:noFill/>
        </p:spPr>
        <p:txBody>
          <a:bodyPr wrap="square" rtlCol="0">
            <a:spAutoFit/>
          </a:bodyPr>
          <a:lstStyle/>
          <a:p>
            <a:r>
              <a:rPr lang="en-US" sz="2800">
                <a:solidFill>
                  <a:srgbClr val="1B2E5C"/>
                </a:solidFill>
                <a:latin typeface="Helvetica" pitchFamily="2" charset="0"/>
              </a:rPr>
              <a:t>Pre-Inspection</a:t>
            </a:r>
          </a:p>
        </p:txBody>
      </p:sp>
      <p:sp>
        <p:nvSpPr>
          <p:cNvPr id="13" name="Rectangle 12">
            <a:extLst>
              <a:ext uri="{FF2B5EF4-FFF2-40B4-BE49-F238E27FC236}">
                <a16:creationId xmlns:a16="http://schemas.microsoft.com/office/drawing/2014/main" id="{462EFB11-54F1-7717-FABA-D4B8160B0731}"/>
              </a:ext>
            </a:extLst>
          </p:cNvPr>
          <p:cNvSpPr/>
          <p:nvPr/>
        </p:nvSpPr>
        <p:spPr>
          <a:xfrm>
            <a:off x="7777615" y="0"/>
            <a:ext cx="3813313" cy="6051070"/>
          </a:xfrm>
          <a:prstGeom prst="rect">
            <a:avLst/>
          </a:prstGeom>
          <a:solidFill>
            <a:schemeClr val="bg1">
              <a:alpha val="860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611ABF1-D0DF-8E82-DE76-3CF421BCDECD}"/>
              </a:ext>
            </a:extLst>
          </p:cNvPr>
          <p:cNvSpPr txBox="1"/>
          <p:nvPr/>
        </p:nvSpPr>
        <p:spPr>
          <a:xfrm>
            <a:off x="8015754" y="4521867"/>
            <a:ext cx="3294440" cy="1200329"/>
          </a:xfrm>
          <a:prstGeom prst="rect">
            <a:avLst/>
          </a:prstGeom>
          <a:noFill/>
        </p:spPr>
        <p:txBody>
          <a:bodyPr wrap="square" rtlCol="0">
            <a:spAutoFit/>
          </a:bodyPr>
          <a:lstStyle/>
          <a:p>
            <a:pPr algn="ctr"/>
            <a:r>
              <a:rPr lang="en-US" sz="2400" b="1">
                <a:solidFill>
                  <a:srgbClr val="1B2E5C"/>
                </a:solidFill>
                <a:latin typeface="Helvetica" pitchFamily="2" charset="0"/>
              </a:rPr>
              <a:t>In Reserved Grant </a:t>
            </a:r>
            <a:br>
              <a:rPr lang="en-US" sz="2400" b="1">
                <a:solidFill>
                  <a:srgbClr val="1B2E5C"/>
                </a:solidFill>
                <a:latin typeface="Helvetica" pitchFamily="2" charset="0"/>
              </a:rPr>
            </a:br>
            <a:r>
              <a:rPr lang="en-US" sz="2400" b="1">
                <a:solidFill>
                  <a:srgbClr val="1B2E5C"/>
                </a:solidFill>
                <a:latin typeface="Helvetica" pitchFamily="2" charset="0"/>
              </a:rPr>
              <a:t>Funding for </a:t>
            </a:r>
            <a:br>
              <a:rPr lang="en-US" sz="2400" b="1">
                <a:solidFill>
                  <a:srgbClr val="1B2E5C"/>
                </a:solidFill>
                <a:latin typeface="Helvetica" pitchFamily="2" charset="0"/>
              </a:rPr>
            </a:br>
            <a:r>
              <a:rPr lang="en-US" sz="2400" b="1">
                <a:solidFill>
                  <a:srgbClr val="1B2E5C"/>
                </a:solidFill>
                <a:latin typeface="Helvetica" pitchFamily="2" charset="0"/>
              </a:rPr>
              <a:t>Approved Projects</a:t>
            </a:r>
          </a:p>
        </p:txBody>
      </p:sp>
      <p:sp>
        <p:nvSpPr>
          <p:cNvPr id="5" name="TextBox 4">
            <a:extLst>
              <a:ext uri="{FF2B5EF4-FFF2-40B4-BE49-F238E27FC236}">
                <a16:creationId xmlns:a16="http://schemas.microsoft.com/office/drawing/2014/main" id="{F63FEF51-F5A0-78DC-807F-3EE1C4358BE3}"/>
              </a:ext>
            </a:extLst>
          </p:cNvPr>
          <p:cNvSpPr txBox="1"/>
          <p:nvPr/>
        </p:nvSpPr>
        <p:spPr>
          <a:xfrm>
            <a:off x="8015754" y="3690870"/>
            <a:ext cx="3294440" cy="830997"/>
          </a:xfrm>
          <a:prstGeom prst="rect">
            <a:avLst/>
          </a:prstGeom>
          <a:noFill/>
        </p:spPr>
        <p:txBody>
          <a:bodyPr wrap="square" rtlCol="0">
            <a:spAutoFit/>
          </a:bodyPr>
          <a:lstStyle/>
          <a:p>
            <a:pPr algn="ctr"/>
            <a:r>
              <a:rPr lang="en-US" sz="4800" b="1">
                <a:solidFill>
                  <a:srgbClr val="1B2E5C"/>
                </a:solidFill>
                <a:latin typeface="Helvetica" pitchFamily="2" charset="0"/>
              </a:rPr>
              <a:t>$878,950</a:t>
            </a:r>
          </a:p>
        </p:txBody>
      </p:sp>
      <p:sp>
        <p:nvSpPr>
          <p:cNvPr id="14" name="Oval 13">
            <a:extLst>
              <a:ext uri="{FF2B5EF4-FFF2-40B4-BE49-F238E27FC236}">
                <a16:creationId xmlns:a16="http://schemas.microsoft.com/office/drawing/2014/main" id="{B8A69126-232E-55C7-2697-F0EFF6279F77}"/>
              </a:ext>
            </a:extLst>
          </p:cNvPr>
          <p:cNvSpPr/>
          <p:nvPr/>
        </p:nvSpPr>
        <p:spPr>
          <a:xfrm>
            <a:off x="398933" y="1943581"/>
            <a:ext cx="1359802" cy="1359802"/>
          </a:xfrm>
          <a:prstGeom prst="ellipse">
            <a:avLst/>
          </a:prstGeom>
          <a:solidFill>
            <a:srgbClr val="8FC740">
              <a:alpha val="8601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7F6E08A-5280-82E0-EE33-DAF2EF0696F0}"/>
              </a:ext>
            </a:extLst>
          </p:cNvPr>
          <p:cNvSpPr/>
          <p:nvPr/>
        </p:nvSpPr>
        <p:spPr>
          <a:xfrm>
            <a:off x="537401" y="2099062"/>
            <a:ext cx="1058122" cy="105812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_</a:t>
            </a:r>
          </a:p>
        </p:txBody>
      </p:sp>
      <p:pic>
        <p:nvPicPr>
          <p:cNvPr id="38" name="Graphic 37" descr="Internet outline">
            <a:extLst>
              <a:ext uri="{FF2B5EF4-FFF2-40B4-BE49-F238E27FC236}">
                <a16:creationId xmlns:a16="http://schemas.microsoft.com/office/drawing/2014/main" id="{D10411EC-F1DF-3639-A94D-4B1506F37B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9822" y="2114595"/>
            <a:ext cx="914400" cy="914400"/>
          </a:xfrm>
          <a:prstGeom prst="rect">
            <a:avLst/>
          </a:prstGeom>
        </p:spPr>
      </p:pic>
      <p:sp>
        <p:nvSpPr>
          <p:cNvPr id="16" name="Oval 15">
            <a:extLst>
              <a:ext uri="{FF2B5EF4-FFF2-40B4-BE49-F238E27FC236}">
                <a16:creationId xmlns:a16="http://schemas.microsoft.com/office/drawing/2014/main" id="{2BDAB8B1-A37E-D5F2-6CAC-A8967BDA47E7}"/>
              </a:ext>
            </a:extLst>
          </p:cNvPr>
          <p:cNvSpPr/>
          <p:nvPr/>
        </p:nvSpPr>
        <p:spPr>
          <a:xfrm>
            <a:off x="402468" y="3434177"/>
            <a:ext cx="1359802" cy="1359802"/>
          </a:xfrm>
          <a:prstGeom prst="ellipse">
            <a:avLst/>
          </a:prstGeom>
          <a:solidFill>
            <a:srgbClr val="8FC7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4F6F041-31CB-048F-BA84-4E4991556A29}"/>
              </a:ext>
            </a:extLst>
          </p:cNvPr>
          <p:cNvSpPr/>
          <p:nvPr/>
        </p:nvSpPr>
        <p:spPr>
          <a:xfrm>
            <a:off x="542835" y="3587465"/>
            <a:ext cx="1058122" cy="105812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_</a:t>
            </a:r>
          </a:p>
        </p:txBody>
      </p:sp>
      <p:pic>
        <p:nvPicPr>
          <p:cNvPr id="31" name="Graphic 30" descr="Inbox Check outline">
            <a:extLst>
              <a:ext uri="{FF2B5EF4-FFF2-40B4-BE49-F238E27FC236}">
                <a16:creationId xmlns:a16="http://schemas.microsoft.com/office/drawing/2014/main" id="{8AC78A24-A4FF-68C4-475A-64D80F2ACF8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2917" y="3607467"/>
            <a:ext cx="914400" cy="914400"/>
          </a:xfrm>
          <a:prstGeom prst="rect">
            <a:avLst/>
          </a:prstGeom>
        </p:spPr>
      </p:pic>
      <p:sp>
        <p:nvSpPr>
          <p:cNvPr id="18" name="Oval 17">
            <a:extLst>
              <a:ext uri="{FF2B5EF4-FFF2-40B4-BE49-F238E27FC236}">
                <a16:creationId xmlns:a16="http://schemas.microsoft.com/office/drawing/2014/main" id="{FC2FA99D-7E41-FCDC-F2F4-D91F74B64283}"/>
              </a:ext>
            </a:extLst>
          </p:cNvPr>
          <p:cNvSpPr/>
          <p:nvPr/>
        </p:nvSpPr>
        <p:spPr>
          <a:xfrm>
            <a:off x="410659" y="4983261"/>
            <a:ext cx="1359802" cy="1359802"/>
          </a:xfrm>
          <a:prstGeom prst="ellipse">
            <a:avLst/>
          </a:prstGeom>
          <a:solidFill>
            <a:srgbClr val="8FC7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F2E5F64-9CC7-CDFE-D7A2-D22A49675F94}"/>
              </a:ext>
            </a:extLst>
          </p:cNvPr>
          <p:cNvSpPr/>
          <p:nvPr/>
        </p:nvSpPr>
        <p:spPr>
          <a:xfrm>
            <a:off x="551026" y="5136549"/>
            <a:ext cx="1058122" cy="105812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_</a:t>
            </a:r>
          </a:p>
        </p:txBody>
      </p:sp>
      <p:sp>
        <p:nvSpPr>
          <p:cNvPr id="26" name="TextBox 25">
            <a:extLst>
              <a:ext uri="{FF2B5EF4-FFF2-40B4-BE49-F238E27FC236}">
                <a16:creationId xmlns:a16="http://schemas.microsoft.com/office/drawing/2014/main" id="{A2BBBD1E-8C69-5585-FA81-F05D637266E1}"/>
              </a:ext>
            </a:extLst>
          </p:cNvPr>
          <p:cNvSpPr txBox="1"/>
          <p:nvPr/>
        </p:nvSpPr>
        <p:spPr>
          <a:xfrm>
            <a:off x="1905376" y="5310412"/>
            <a:ext cx="824773" cy="707886"/>
          </a:xfrm>
          <a:prstGeom prst="rect">
            <a:avLst/>
          </a:prstGeom>
          <a:noFill/>
        </p:spPr>
        <p:txBody>
          <a:bodyPr wrap="square" rtlCol="0">
            <a:spAutoFit/>
          </a:bodyPr>
          <a:lstStyle/>
          <a:p>
            <a:pPr algn="ctr"/>
            <a:r>
              <a:rPr lang="en-US" sz="4000" b="1">
                <a:solidFill>
                  <a:srgbClr val="1B2E5C"/>
                </a:solidFill>
                <a:latin typeface="Helvetica" pitchFamily="2" charset="0"/>
              </a:rPr>
              <a:t>10</a:t>
            </a:r>
          </a:p>
        </p:txBody>
      </p:sp>
      <p:pic>
        <p:nvPicPr>
          <p:cNvPr id="35" name="Graphic 34" descr="Magnifying glass outline">
            <a:extLst>
              <a:ext uri="{FF2B5EF4-FFF2-40B4-BE49-F238E27FC236}">
                <a16:creationId xmlns:a16="http://schemas.microsoft.com/office/drawing/2014/main" id="{412DC8CA-9EA1-5154-6F2A-11B12BF807F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9080" y="5250323"/>
            <a:ext cx="803478" cy="803478"/>
          </a:xfrm>
          <a:prstGeom prst="rect">
            <a:avLst/>
          </a:prstGeom>
        </p:spPr>
      </p:pic>
      <p:pic>
        <p:nvPicPr>
          <p:cNvPr id="7" name="Picture 6" descr="Logo&#10;&#10;Description automatically generated">
            <a:extLst>
              <a:ext uri="{FF2B5EF4-FFF2-40B4-BE49-F238E27FC236}">
                <a16:creationId xmlns:a16="http://schemas.microsoft.com/office/drawing/2014/main" id="{ADE9CB75-B6C3-4B88-2B8C-42CBC2F773F6}"/>
              </a:ext>
            </a:extLst>
          </p:cNvPr>
          <p:cNvPicPr>
            <a:picLocks noChangeAspect="1"/>
          </p:cNvPicPr>
          <p:nvPr/>
        </p:nvPicPr>
        <p:blipFill>
          <a:blip r:embed="rId10"/>
          <a:stretch>
            <a:fillRect/>
          </a:stretch>
        </p:blipFill>
        <p:spPr>
          <a:xfrm>
            <a:off x="8330033" y="347645"/>
            <a:ext cx="2639701" cy="2892439"/>
          </a:xfrm>
          <a:prstGeom prst="rect">
            <a:avLst/>
          </a:prstGeom>
        </p:spPr>
      </p:pic>
    </p:spTree>
    <p:extLst>
      <p:ext uri="{BB962C8B-B14F-4D97-AF65-F5344CB8AC3E}">
        <p14:creationId xmlns:p14="http://schemas.microsoft.com/office/powerpoint/2010/main" val="1541797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E6D47F-61BC-29ED-162F-AA458548CE87}"/>
              </a:ext>
            </a:extLst>
          </p:cNvPr>
          <p:cNvPicPr>
            <a:picLocks noChangeAspect="1"/>
          </p:cNvPicPr>
          <p:nvPr/>
        </p:nvPicPr>
        <p:blipFill>
          <a:blip r:embed="rId3"/>
          <a:srcRect t="7249" b="7249"/>
          <a:stretch/>
        </p:blipFill>
        <p:spPr>
          <a:xfrm flipH="1">
            <a:off x="-1239" y="-1"/>
            <a:ext cx="12193239" cy="6858000"/>
          </a:xfrm>
          <a:prstGeom prst="rect">
            <a:avLst/>
          </a:prstGeom>
        </p:spPr>
      </p:pic>
      <p:sp>
        <p:nvSpPr>
          <p:cNvPr id="10" name="Rectangle 9">
            <a:extLst>
              <a:ext uri="{FF2B5EF4-FFF2-40B4-BE49-F238E27FC236}">
                <a16:creationId xmlns:a16="http://schemas.microsoft.com/office/drawing/2014/main" id="{07E1E1B8-5975-5252-3063-C59692BBD7DC}"/>
              </a:ext>
            </a:extLst>
          </p:cNvPr>
          <p:cNvSpPr/>
          <p:nvPr/>
        </p:nvSpPr>
        <p:spPr>
          <a:xfrm>
            <a:off x="0" y="0"/>
            <a:ext cx="10567370" cy="6858000"/>
          </a:xfrm>
          <a:prstGeom prst="rect">
            <a:avLst/>
          </a:prstGeom>
          <a:gradFill>
            <a:gsLst>
              <a:gs pos="40000">
                <a:schemeClr val="bg1">
                  <a:lumMod val="26000"/>
                  <a:lumOff val="74000"/>
                </a:schemeClr>
              </a:gs>
              <a:gs pos="96000">
                <a:schemeClr val="accent6">
                  <a:lumMod val="40000"/>
                  <a:lumOff val="60000"/>
                  <a:alpha val="64147"/>
                </a:schemeClr>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553C080-5695-76C5-0FAA-E37200F1E42C}"/>
              </a:ext>
            </a:extLst>
          </p:cNvPr>
          <p:cNvSpPr>
            <a:spLocks noGrp="1"/>
          </p:cNvSpPr>
          <p:nvPr>
            <p:ph type="sldNum" sz="quarter" idx="12"/>
          </p:nvPr>
        </p:nvSpPr>
        <p:spPr/>
        <p:txBody>
          <a:bodyPr/>
          <a:lstStyle/>
          <a:p>
            <a:fld id="{71B073CA-E1DB-6646-8627-B9A066EC1A46}" type="slidenum">
              <a:rPr lang="en-US" smtClean="0"/>
              <a:t>6</a:t>
            </a:fld>
            <a:endParaRPr lang="en-US"/>
          </a:p>
        </p:txBody>
      </p:sp>
      <p:sp>
        <p:nvSpPr>
          <p:cNvPr id="11" name="TextBox 10">
            <a:extLst>
              <a:ext uri="{FF2B5EF4-FFF2-40B4-BE49-F238E27FC236}">
                <a16:creationId xmlns:a16="http://schemas.microsoft.com/office/drawing/2014/main" id="{162295C8-D238-E2E9-C7FE-0E7C2014CC71}"/>
              </a:ext>
            </a:extLst>
          </p:cNvPr>
          <p:cNvSpPr txBox="1"/>
          <p:nvPr/>
        </p:nvSpPr>
        <p:spPr>
          <a:xfrm>
            <a:off x="1041871" y="6026454"/>
            <a:ext cx="927652" cy="646331"/>
          </a:xfrm>
          <a:prstGeom prst="rect">
            <a:avLst/>
          </a:prstGeom>
          <a:noFill/>
        </p:spPr>
        <p:txBody>
          <a:bodyPr wrap="square" rtlCol="0">
            <a:spAutoFit/>
          </a:bodyPr>
          <a:lstStyle/>
          <a:p>
            <a:r>
              <a:rPr lang="en-US" sz="3600" b="1">
                <a:solidFill>
                  <a:srgbClr val="1B2E5C"/>
                </a:solidFill>
                <a:latin typeface="Helvetica" pitchFamily="2" charset="0"/>
              </a:rPr>
              <a:t>26</a:t>
            </a:r>
          </a:p>
        </p:txBody>
      </p:sp>
      <p:sp>
        <p:nvSpPr>
          <p:cNvPr id="21" name="Round Single Corner Rectangle 20">
            <a:extLst>
              <a:ext uri="{FF2B5EF4-FFF2-40B4-BE49-F238E27FC236}">
                <a16:creationId xmlns:a16="http://schemas.microsoft.com/office/drawing/2014/main" id="{14595568-C543-8E52-1B61-F55C7CFF4071}"/>
              </a:ext>
            </a:extLst>
          </p:cNvPr>
          <p:cNvSpPr/>
          <p:nvPr/>
        </p:nvSpPr>
        <p:spPr>
          <a:xfrm>
            <a:off x="3312" y="208372"/>
            <a:ext cx="11155017"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639D6CF-64D5-A5AF-67E0-03C0A772462E}"/>
              </a:ext>
            </a:extLst>
          </p:cNvPr>
          <p:cNvSpPr txBox="1"/>
          <p:nvPr/>
        </p:nvSpPr>
        <p:spPr>
          <a:xfrm>
            <a:off x="1712035" y="6158772"/>
            <a:ext cx="3649320" cy="461665"/>
          </a:xfrm>
          <a:prstGeom prst="rect">
            <a:avLst/>
          </a:prstGeom>
          <a:noFill/>
        </p:spPr>
        <p:txBody>
          <a:bodyPr wrap="square" rtlCol="0">
            <a:spAutoFit/>
          </a:bodyPr>
          <a:lstStyle/>
          <a:p>
            <a:r>
              <a:rPr lang="en-US" sz="2400">
                <a:solidFill>
                  <a:srgbClr val="1B2E5C"/>
                </a:solidFill>
                <a:latin typeface="Helvetica" pitchFamily="2" charset="0"/>
              </a:rPr>
              <a:t>Avocado Rootstock</a:t>
            </a:r>
          </a:p>
        </p:txBody>
      </p:sp>
      <p:sp>
        <p:nvSpPr>
          <p:cNvPr id="2" name="Title 1">
            <a:extLst>
              <a:ext uri="{FF2B5EF4-FFF2-40B4-BE49-F238E27FC236}">
                <a16:creationId xmlns:a16="http://schemas.microsoft.com/office/drawing/2014/main" id="{982BCEF9-EB36-05A5-671D-8E3ACBFFFDB9}"/>
              </a:ext>
            </a:extLst>
          </p:cNvPr>
          <p:cNvSpPr>
            <a:spLocks noGrp="1"/>
          </p:cNvSpPr>
          <p:nvPr>
            <p:ph type="title"/>
          </p:nvPr>
        </p:nvSpPr>
        <p:spPr>
          <a:xfrm>
            <a:off x="838199" y="563470"/>
            <a:ext cx="8968410" cy="607890"/>
          </a:xfrm>
        </p:spPr>
        <p:txBody>
          <a:bodyPr>
            <a:normAutofit/>
          </a:bodyPr>
          <a:lstStyle/>
          <a:p>
            <a:r>
              <a:rPr lang="en-US"/>
              <a:t>Total Applications by Project Type</a:t>
            </a:r>
          </a:p>
        </p:txBody>
      </p:sp>
      <p:pic>
        <p:nvPicPr>
          <p:cNvPr id="7" name="Picture 6">
            <a:extLst>
              <a:ext uri="{FF2B5EF4-FFF2-40B4-BE49-F238E27FC236}">
                <a16:creationId xmlns:a16="http://schemas.microsoft.com/office/drawing/2014/main" id="{23CE250A-598B-9555-EEF7-B89D5E9399B1}"/>
              </a:ext>
            </a:extLst>
          </p:cNvPr>
          <p:cNvPicPr>
            <a:picLocks noChangeAspect="1"/>
          </p:cNvPicPr>
          <p:nvPr/>
        </p:nvPicPr>
        <p:blipFill>
          <a:blip r:embed="rId4"/>
          <a:srcRect/>
          <a:stretch/>
        </p:blipFill>
        <p:spPr>
          <a:xfrm>
            <a:off x="231952" y="1646739"/>
            <a:ext cx="5749803" cy="4645649"/>
          </a:xfrm>
          <a:prstGeom prst="rect">
            <a:avLst/>
          </a:prstGeom>
        </p:spPr>
      </p:pic>
      <p:sp>
        <p:nvSpPr>
          <p:cNvPr id="9" name="TextBox 8">
            <a:extLst>
              <a:ext uri="{FF2B5EF4-FFF2-40B4-BE49-F238E27FC236}">
                <a16:creationId xmlns:a16="http://schemas.microsoft.com/office/drawing/2014/main" id="{A79CCCA7-59E7-7427-66AD-9891E1143154}"/>
              </a:ext>
            </a:extLst>
          </p:cNvPr>
          <p:cNvSpPr txBox="1"/>
          <p:nvPr/>
        </p:nvSpPr>
        <p:spPr>
          <a:xfrm>
            <a:off x="4695556" y="1511707"/>
            <a:ext cx="804493" cy="646331"/>
          </a:xfrm>
          <a:prstGeom prst="rect">
            <a:avLst/>
          </a:prstGeom>
          <a:noFill/>
        </p:spPr>
        <p:txBody>
          <a:bodyPr wrap="square" rtlCol="0">
            <a:spAutoFit/>
          </a:bodyPr>
          <a:lstStyle/>
          <a:p>
            <a:r>
              <a:rPr lang="en-US" sz="3600" b="1">
                <a:solidFill>
                  <a:srgbClr val="1B2E5C"/>
                </a:solidFill>
                <a:latin typeface="Helvetica" pitchFamily="2" charset="0"/>
              </a:rPr>
              <a:t>17</a:t>
            </a:r>
          </a:p>
        </p:txBody>
      </p:sp>
      <p:sp>
        <p:nvSpPr>
          <p:cNvPr id="13" name="TextBox 12">
            <a:extLst>
              <a:ext uri="{FF2B5EF4-FFF2-40B4-BE49-F238E27FC236}">
                <a16:creationId xmlns:a16="http://schemas.microsoft.com/office/drawing/2014/main" id="{D0EAC3DB-4D35-C08E-91C8-9E98F9CA4D44}"/>
              </a:ext>
            </a:extLst>
          </p:cNvPr>
          <p:cNvSpPr txBox="1"/>
          <p:nvPr/>
        </p:nvSpPr>
        <p:spPr>
          <a:xfrm>
            <a:off x="5339242" y="1644025"/>
            <a:ext cx="3649320" cy="461665"/>
          </a:xfrm>
          <a:prstGeom prst="rect">
            <a:avLst/>
          </a:prstGeom>
          <a:noFill/>
        </p:spPr>
        <p:txBody>
          <a:bodyPr wrap="square" rtlCol="0">
            <a:spAutoFit/>
          </a:bodyPr>
          <a:lstStyle/>
          <a:p>
            <a:r>
              <a:rPr lang="en-US" sz="2400">
                <a:solidFill>
                  <a:srgbClr val="1B2E5C"/>
                </a:solidFill>
                <a:latin typeface="Helvetica" pitchFamily="2" charset="0"/>
              </a:rPr>
              <a:t>Crop Conversion</a:t>
            </a:r>
          </a:p>
        </p:txBody>
      </p:sp>
      <p:sp>
        <p:nvSpPr>
          <p:cNvPr id="14" name="TextBox 13">
            <a:extLst>
              <a:ext uri="{FF2B5EF4-FFF2-40B4-BE49-F238E27FC236}">
                <a16:creationId xmlns:a16="http://schemas.microsoft.com/office/drawing/2014/main" id="{1CFB505B-7EC7-DE1E-94BC-94B6E355B95B}"/>
              </a:ext>
            </a:extLst>
          </p:cNvPr>
          <p:cNvSpPr txBox="1"/>
          <p:nvPr/>
        </p:nvSpPr>
        <p:spPr>
          <a:xfrm>
            <a:off x="5127498" y="2509248"/>
            <a:ext cx="512548" cy="646331"/>
          </a:xfrm>
          <a:prstGeom prst="rect">
            <a:avLst/>
          </a:prstGeom>
          <a:noFill/>
        </p:spPr>
        <p:txBody>
          <a:bodyPr wrap="square" rtlCol="0">
            <a:spAutoFit/>
          </a:bodyPr>
          <a:lstStyle/>
          <a:p>
            <a:r>
              <a:rPr lang="en-US" sz="3600" b="1">
                <a:solidFill>
                  <a:srgbClr val="1B2E5C"/>
                </a:solidFill>
                <a:latin typeface="Helvetica" pitchFamily="2" charset="0"/>
              </a:rPr>
              <a:t>9</a:t>
            </a:r>
          </a:p>
        </p:txBody>
      </p:sp>
      <p:sp>
        <p:nvSpPr>
          <p:cNvPr id="15" name="TextBox 14">
            <a:extLst>
              <a:ext uri="{FF2B5EF4-FFF2-40B4-BE49-F238E27FC236}">
                <a16:creationId xmlns:a16="http://schemas.microsoft.com/office/drawing/2014/main" id="{751D0AA9-A424-DC74-10F3-118B9E42DA7A}"/>
              </a:ext>
            </a:extLst>
          </p:cNvPr>
          <p:cNvSpPr txBox="1"/>
          <p:nvPr/>
        </p:nvSpPr>
        <p:spPr>
          <a:xfrm>
            <a:off x="5500050" y="2641566"/>
            <a:ext cx="3649320" cy="461665"/>
          </a:xfrm>
          <a:prstGeom prst="rect">
            <a:avLst/>
          </a:prstGeom>
          <a:noFill/>
        </p:spPr>
        <p:txBody>
          <a:bodyPr wrap="square" rtlCol="0">
            <a:spAutoFit/>
          </a:bodyPr>
          <a:lstStyle/>
          <a:p>
            <a:r>
              <a:rPr lang="en-US" sz="2400">
                <a:solidFill>
                  <a:srgbClr val="1B2E5C"/>
                </a:solidFill>
                <a:latin typeface="Helvetica" pitchFamily="2" charset="0"/>
              </a:rPr>
              <a:t>Avocado Rejuvenation</a:t>
            </a:r>
          </a:p>
        </p:txBody>
      </p:sp>
      <p:sp>
        <p:nvSpPr>
          <p:cNvPr id="16" name="TextBox 15">
            <a:extLst>
              <a:ext uri="{FF2B5EF4-FFF2-40B4-BE49-F238E27FC236}">
                <a16:creationId xmlns:a16="http://schemas.microsoft.com/office/drawing/2014/main" id="{C7587DF2-1FEE-72F0-D1E3-700B7D2D5C5F}"/>
              </a:ext>
            </a:extLst>
          </p:cNvPr>
          <p:cNvSpPr txBox="1"/>
          <p:nvPr/>
        </p:nvSpPr>
        <p:spPr>
          <a:xfrm>
            <a:off x="6095353" y="3073559"/>
            <a:ext cx="512548" cy="646331"/>
          </a:xfrm>
          <a:prstGeom prst="rect">
            <a:avLst/>
          </a:prstGeom>
          <a:noFill/>
        </p:spPr>
        <p:txBody>
          <a:bodyPr wrap="square" rtlCol="0">
            <a:spAutoFit/>
          </a:bodyPr>
          <a:lstStyle/>
          <a:p>
            <a:r>
              <a:rPr lang="en-US" sz="3600" b="1">
                <a:solidFill>
                  <a:srgbClr val="1B2E5C"/>
                </a:solidFill>
                <a:latin typeface="Helvetica" pitchFamily="2" charset="0"/>
              </a:rPr>
              <a:t>6</a:t>
            </a:r>
          </a:p>
        </p:txBody>
      </p:sp>
      <p:sp>
        <p:nvSpPr>
          <p:cNvPr id="19" name="TextBox 18">
            <a:extLst>
              <a:ext uri="{FF2B5EF4-FFF2-40B4-BE49-F238E27FC236}">
                <a16:creationId xmlns:a16="http://schemas.microsoft.com/office/drawing/2014/main" id="{940C15E7-8E58-5F29-A52A-23EABDA77512}"/>
              </a:ext>
            </a:extLst>
          </p:cNvPr>
          <p:cNvSpPr txBox="1"/>
          <p:nvPr/>
        </p:nvSpPr>
        <p:spPr>
          <a:xfrm>
            <a:off x="6467905" y="3205877"/>
            <a:ext cx="3649320" cy="461665"/>
          </a:xfrm>
          <a:prstGeom prst="rect">
            <a:avLst/>
          </a:prstGeom>
          <a:noFill/>
        </p:spPr>
        <p:txBody>
          <a:bodyPr wrap="square" rtlCol="0">
            <a:spAutoFit/>
          </a:bodyPr>
          <a:lstStyle/>
          <a:p>
            <a:r>
              <a:rPr lang="en-US" sz="2400">
                <a:solidFill>
                  <a:srgbClr val="1B2E5C"/>
                </a:solidFill>
                <a:latin typeface="Helvetica" pitchFamily="2" charset="0"/>
              </a:rPr>
              <a:t>Soil Moisture Sensors</a:t>
            </a:r>
          </a:p>
        </p:txBody>
      </p:sp>
      <p:sp>
        <p:nvSpPr>
          <p:cNvPr id="28" name="TextBox 27">
            <a:extLst>
              <a:ext uri="{FF2B5EF4-FFF2-40B4-BE49-F238E27FC236}">
                <a16:creationId xmlns:a16="http://schemas.microsoft.com/office/drawing/2014/main" id="{42648A97-09F0-4308-F6F6-E50243100B40}"/>
              </a:ext>
            </a:extLst>
          </p:cNvPr>
          <p:cNvSpPr txBox="1"/>
          <p:nvPr/>
        </p:nvSpPr>
        <p:spPr>
          <a:xfrm>
            <a:off x="6127780" y="3634292"/>
            <a:ext cx="512548" cy="646331"/>
          </a:xfrm>
          <a:prstGeom prst="rect">
            <a:avLst/>
          </a:prstGeom>
          <a:noFill/>
        </p:spPr>
        <p:txBody>
          <a:bodyPr wrap="square" rtlCol="0">
            <a:spAutoFit/>
          </a:bodyPr>
          <a:lstStyle/>
          <a:p>
            <a:r>
              <a:rPr lang="en-US" sz="3600" b="1">
                <a:solidFill>
                  <a:srgbClr val="1B2E5C"/>
                </a:solidFill>
                <a:latin typeface="Helvetica" pitchFamily="2" charset="0"/>
              </a:rPr>
              <a:t>6</a:t>
            </a:r>
          </a:p>
        </p:txBody>
      </p:sp>
      <p:sp>
        <p:nvSpPr>
          <p:cNvPr id="29" name="TextBox 28">
            <a:extLst>
              <a:ext uri="{FF2B5EF4-FFF2-40B4-BE49-F238E27FC236}">
                <a16:creationId xmlns:a16="http://schemas.microsoft.com/office/drawing/2014/main" id="{066D8BE9-AE4C-1303-7962-501905E5E5B0}"/>
              </a:ext>
            </a:extLst>
          </p:cNvPr>
          <p:cNvSpPr txBox="1"/>
          <p:nvPr/>
        </p:nvSpPr>
        <p:spPr>
          <a:xfrm>
            <a:off x="6500332" y="3766610"/>
            <a:ext cx="3649320" cy="461665"/>
          </a:xfrm>
          <a:prstGeom prst="rect">
            <a:avLst/>
          </a:prstGeom>
          <a:noFill/>
        </p:spPr>
        <p:txBody>
          <a:bodyPr wrap="square" rtlCol="0">
            <a:spAutoFit/>
          </a:bodyPr>
          <a:lstStyle/>
          <a:p>
            <a:r>
              <a:rPr lang="en-US" sz="2400">
                <a:solidFill>
                  <a:srgbClr val="1B2E5C"/>
                </a:solidFill>
                <a:latin typeface="Helvetica" pitchFamily="2" charset="0"/>
              </a:rPr>
              <a:t>Mulching</a:t>
            </a:r>
          </a:p>
        </p:txBody>
      </p:sp>
      <p:sp>
        <p:nvSpPr>
          <p:cNvPr id="30" name="TextBox 29">
            <a:extLst>
              <a:ext uri="{FF2B5EF4-FFF2-40B4-BE49-F238E27FC236}">
                <a16:creationId xmlns:a16="http://schemas.microsoft.com/office/drawing/2014/main" id="{8A4A0157-F27E-AD75-5A5A-E81B1C37BA2D}"/>
              </a:ext>
            </a:extLst>
          </p:cNvPr>
          <p:cNvSpPr txBox="1"/>
          <p:nvPr/>
        </p:nvSpPr>
        <p:spPr>
          <a:xfrm>
            <a:off x="6127780" y="4190886"/>
            <a:ext cx="512548" cy="646331"/>
          </a:xfrm>
          <a:prstGeom prst="rect">
            <a:avLst/>
          </a:prstGeom>
          <a:noFill/>
        </p:spPr>
        <p:txBody>
          <a:bodyPr wrap="square" rtlCol="0">
            <a:spAutoFit/>
          </a:bodyPr>
          <a:lstStyle/>
          <a:p>
            <a:r>
              <a:rPr lang="en-US" sz="3600" b="1">
                <a:solidFill>
                  <a:srgbClr val="1B2E5C"/>
                </a:solidFill>
                <a:latin typeface="Helvetica" pitchFamily="2" charset="0"/>
              </a:rPr>
              <a:t>5</a:t>
            </a:r>
          </a:p>
        </p:txBody>
      </p:sp>
      <p:sp>
        <p:nvSpPr>
          <p:cNvPr id="32" name="TextBox 31">
            <a:extLst>
              <a:ext uri="{FF2B5EF4-FFF2-40B4-BE49-F238E27FC236}">
                <a16:creationId xmlns:a16="http://schemas.microsoft.com/office/drawing/2014/main" id="{98972A00-2A9F-8E94-058F-0831F3802ED6}"/>
              </a:ext>
            </a:extLst>
          </p:cNvPr>
          <p:cNvSpPr txBox="1"/>
          <p:nvPr/>
        </p:nvSpPr>
        <p:spPr>
          <a:xfrm>
            <a:off x="6500332" y="4323204"/>
            <a:ext cx="3649320" cy="461665"/>
          </a:xfrm>
          <a:prstGeom prst="rect">
            <a:avLst/>
          </a:prstGeom>
          <a:noFill/>
        </p:spPr>
        <p:txBody>
          <a:bodyPr wrap="square" rtlCol="0">
            <a:spAutoFit/>
          </a:bodyPr>
          <a:lstStyle/>
          <a:p>
            <a:r>
              <a:rPr lang="en-US" sz="2400">
                <a:solidFill>
                  <a:srgbClr val="1B2E5C"/>
                </a:solidFill>
                <a:latin typeface="Helvetica" pitchFamily="2" charset="0"/>
              </a:rPr>
              <a:t>Scheduling Automation</a:t>
            </a:r>
          </a:p>
        </p:txBody>
      </p:sp>
      <p:sp>
        <p:nvSpPr>
          <p:cNvPr id="34" name="TextBox 33">
            <a:extLst>
              <a:ext uri="{FF2B5EF4-FFF2-40B4-BE49-F238E27FC236}">
                <a16:creationId xmlns:a16="http://schemas.microsoft.com/office/drawing/2014/main" id="{38F84B81-E3A3-2E10-604C-98B60DA7F213}"/>
              </a:ext>
            </a:extLst>
          </p:cNvPr>
          <p:cNvSpPr txBox="1"/>
          <p:nvPr/>
        </p:nvSpPr>
        <p:spPr>
          <a:xfrm>
            <a:off x="6135108" y="4736685"/>
            <a:ext cx="512548" cy="646331"/>
          </a:xfrm>
          <a:prstGeom prst="rect">
            <a:avLst/>
          </a:prstGeom>
          <a:noFill/>
        </p:spPr>
        <p:txBody>
          <a:bodyPr wrap="square" rtlCol="0">
            <a:spAutoFit/>
          </a:bodyPr>
          <a:lstStyle/>
          <a:p>
            <a:r>
              <a:rPr lang="en-US" sz="3600" b="1">
                <a:solidFill>
                  <a:srgbClr val="1B2E5C"/>
                </a:solidFill>
                <a:latin typeface="Helvetica" pitchFamily="2" charset="0"/>
              </a:rPr>
              <a:t>3</a:t>
            </a:r>
          </a:p>
        </p:txBody>
      </p:sp>
      <p:sp>
        <p:nvSpPr>
          <p:cNvPr id="37" name="TextBox 36">
            <a:extLst>
              <a:ext uri="{FF2B5EF4-FFF2-40B4-BE49-F238E27FC236}">
                <a16:creationId xmlns:a16="http://schemas.microsoft.com/office/drawing/2014/main" id="{A8311807-8042-009F-67EF-FB9891A7B4E2}"/>
              </a:ext>
            </a:extLst>
          </p:cNvPr>
          <p:cNvSpPr txBox="1"/>
          <p:nvPr/>
        </p:nvSpPr>
        <p:spPr>
          <a:xfrm>
            <a:off x="6507660" y="4869003"/>
            <a:ext cx="3649320" cy="461665"/>
          </a:xfrm>
          <a:prstGeom prst="rect">
            <a:avLst/>
          </a:prstGeom>
          <a:noFill/>
        </p:spPr>
        <p:txBody>
          <a:bodyPr wrap="square" rtlCol="0">
            <a:spAutoFit/>
          </a:bodyPr>
          <a:lstStyle/>
          <a:p>
            <a:r>
              <a:rPr lang="en-US" sz="2400">
                <a:solidFill>
                  <a:srgbClr val="1B2E5C"/>
                </a:solidFill>
                <a:latin typeface="Helvetica" pitchFamily="2" charset="0"/>
              </a:rPr>
              <a:t>Uniformity Improvements</a:t>
            </a:r>
          </a:p>
        </p:txBody>
      </p:sp>
      <p:sp>
        <p:nvSpPr>
          <p:cNvPr id="39" name="TextBox 38">
            <a:extLst>
              <a:ext uri="{FF2B5EF4-FFF2-40B4-BE49-F238E27FC236}">
                <a16:creationId xmlns:a16="http://schemas.microsoft.com/office/drawing/2014/main" id="{BB185A1B-3AE7-CE95-9DC6-A176BA2ABA8B}"/>
              </a:ext>
            </a:extLst>
          </p:cNvPr>
          <p:cNvSpPr txBox="1"/>
          <p:nvPr/>
        </p:nvSpPr>
        <p:spPr>
          <a:xfrm>
            <a:off x="6135108" y="5288292"/>
            <a:ext cx="512548" cy="646331"/>
          </a:xfrm>
          <a:prstGeom prst="rect">
            <a:avLst/>
          </a:prstGeom>
          <a:noFill/>
        </p:spPr>
        <p:txBody>
          <a:bodyPr wrap="square" rtlCol="0">
            <a:spAutoFit/>
          </a:bodyPr>
          <a:lstStyle/>
          <a:p>
            <a:r>
              <a:rPr lang="en-US" sz="3600" b="1">
                <a:solidFill>
                  <a:srgbClr val="1B2E5C"/>
                </a:solidFill>
                <a:latin typeface="Helvetica" pitchFamily="2" charset="0"/>
              </a:rPr>
              <a:t>2</a:t>
            </a:r>
          </a:p>
        </p:txBody>
      </p:sp>
      <p:sp>
        <p:nvSpPr>
          <p:cNvPr id="40" name="TextBox 39">
            <a:extLst>
              <a:ext uri="{FF2B5EF4-FFF2-40B4-BE49-F238E27FC236}">
                <a16:creationId xmlns:a16="http://schemas.microsoft.com/office/drawing/2014/main" id="{C21AD9BC-B35C-4EFC-C27D-BE22DB251B6D}"/>
              </a:ext>
            </a:extLst>
          </p:cNvPr>
          <p:cNvSpPr txBox="1"/>
          <p:nvPr/>
        </p:nvSpPr>
        <p:spPr>
          <a:xfrm>
            <a:off x="6507660" y="5420610"/>
            <a:ext cx="3649320" cy="461665"/>
          </a:xfrm>
          <a:prstGeom prst="rect">
            <a:avLst/>
          </a:prstGeom>
          <a:noFill/>
        </p:spPr>
        <p:txBody>
          <a:bodyPr wrap="square" rtlCol="0">
            <a:spAutoFit/>
          </a:bodyPr>
          <a:lstStyle/>
          <a:p>
            <a:r>
              <a:rPr lang="en-US" sz="2400">
                <a:solidFill>
                  <a:srgbClr val="1B2E5C"/>
                </a:solidFill>
                <a:latin typeface="Helvetica" pitchFamily="2" charset="0"/>
              </a:rPr>
              <a:t>Nutrient Management</a:t>
            </a:r>
          </a:p>
        </p:txBody>
      </p:sp>
      <p:sp>
        <p:nvSpPr>
          <p:cNvPr id="41" name="TextBox 40">
            <a:extLst>
              <a:ext uri="{FF2B5EF4-FFF2-40B4-BE49-F238E27FC236}">
                <a16:creationId xmlns:a16="http://schemas.microsoft.com/office/drawing/2014/main" id="{33A17363-86C0-E54B-2359-B52166D543DB}"/>
              </a:ext>
            </a:extLst>
          </p:cNvPr>
          <p:cNvSpPr txBox="1"/>
          <p:nvPr/>
        </p:nvSpPr>
        <p:spPr>
          <a:xfrm>
            <a:off x="6157057" y="5795622"/>
            <a:ext cx="512548" cy="646331"/>
          </a:xfrm>
          <a:prstGeom prst="rect">
            <a:avLst/>
          </a:prstGeom>
          <a:noFill/>
        </p:spPr>
        <p:txBody>
          <a:bodyPr wrap="square" rtlCol="0">
            <a:spAutoFit/>
          </a:bodyPr>
          <a:lstStyle/>
          <a:p>
            <a:r>
              <a:rPr lang="en-US" sz="3600" b="1">
                <a:solidFill>
                  <a:srgbClr val="1B2E5C"/>
                </a:solidFill>
                <a:latin typeface="Helvetica" pitchFamily="2" charset="0"/>
              </a:rPr>
              <a:t>1</a:t>
            </a:r>
          </a:p>
        </p:txBody>
      </p:sp>
      <p:sp>
        <p:nvSpPr>
          <p:cNvPr id="42" name="TextBox 41">
            <a:extLst>
              <a:ext uri="{FF2B5EF4-FFF2-40B4-BE49-F238E27FC236}">
                <a16:creationId xmlns:a16="http://schemas.microsoft.com/office/drawing/2014/main" id="{E06043EF-BD4F-0F80-D1AE-B296709B6DE5}"/>
              </a:ext>
            </a:extLst>
          </p:cNvPr>
          <p:cNvSpPr txBox="1"/>
          <p:nvPr/>
        </p:nvSpPr>
        <p:spPr>
          <a:xfrm>
            <a:off x="6529609" y="5927940"/>
            <a:ext cx="3649320" cy="461665"/>
          </a:xfrm>
          <a:prstGeom prst="rect">
            <a:avLst/>
          </a:prstGeom>
          <a:noFill/>
        </p:spPr>
        <p:txBody>
          <a:bodyPr wrap="square" rtlCol="0">
            <a:spAutoFit/>
          </a:bodyPr>
          <a:lstStyle/>
          <a:p>
            <a:r>
              <a:rPr lang="en-US" sz="2400">
                <a:solidFill>
                  <a:srgbClr val="1B2E5C"/>
                </a:solidFill>
                <a:latin typeface="Helvetica" pitchFamily="2" charset="0"/>
              </a:rPr>
              <a:t>Cover Crops</a:t>
            </a:r>
          </a:p>
        </p:txBody>
      </p:sp>
    </p:spTree>
    <p:extLst>
      <p:ext uri="{BB962C8B-B14F-4D97-AF65-F5344CB8AC3E}">
        <p14:creationId xmlns:p14="http://schemas.microsoft.com/office/powerpoint/2010/main" val="2760690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D8A8E2-DE41-A1A3-9DA0-6BA9A9DC3D26}"/>
              </a:ext>
            </a:extLst>
          </p:cNvPr>
          <p:cNvPicPr>
            <a:picLocks noChangeAspect="1"/>
          </p:cNvPicPr>
          <p:nvPr/>
        </p:nvPicPr>
        <p:blipFill>
          <a:blip r:embed="rId2">
            <a:alphaModFix amt="18000"/>
          </a:blip>
          <a:srcRect l="6137" r="6137"/>
          <a:stretch/>
        </p:blipFill>
        <p:spPr>
          <a:xfrm>
            <a:off x="0" y="0"/>
            <a:ext cx="12210480" cy="6858000"/>
          </a:xfrm>
          <a:prstGeom prst="rect">
            <a:avLst/>
          </a:prstGeom>
        </p:spPr>
      </p:pic>
      <p:sp>
        <p:nvSpPr>
          <p:cNvPr id="2" name="Title 1">
            <a:extLst>
              <a:ext uri="{FF2B5EF4-FFF2-40B4-BE49-F238E27FC236}">
                <a16:creationId xmlns:a16="http://schemas.microsoft.com/office/drawing/2014/main" id="{334C9EE5-CF14-C7A6-9078-50D55494B3FB}"/>
              </a:ext>
            </a:extLst>
          </p:cNvPr>
          <p:cNvSpPr>
            <a:spLocks noGrp="1"/>
          </p:cNvSpPr>
          <p:nvPr>
            <p:ph type="title"/>
          </p:nvPr>
        </p:nvSpPr>
        <p:spPr/>
        <p:txBody>
          <a:bodyPr/>
          <a:lstStyle/>
          <a:p>
            <a:r>
              <a:rPr lang="en-US"/>
              <a:t>Discussion</a:t>
            </a:r>
          </a:p>
        </p:txBody>
      </p:sp>
      <p:sp>
        <p:nvSpPr>
          <p:cNvPr id="4" name="Footer Placeholder 3">
            <a:extLst>
              <a:ext uri="{FF2B5EF4-FFF2-40B4-BE49-F238E27FC236}">
                <a16:creationId xmlns:a16="http://schemas.microsoft.com/office/drawing/2014/main" id="{204F451B-FA70-03EA-1F66-36CBF516C36F}"/>
              </a:ext>
            </a:extLst>
          </p:cNvPr>
          <p:cNvSpPr>
            <a:spLocks noGrp="1"/>
          </p:cNvSpPr>
          <p:nvPr>
            <p:ph type="ftr" sz="quarter" idx="11"/>
          </p:nvPr>
        </p:nvSpPr>
        <p:spPr>
          <a:xfrm>
            <a:off x="6096000" y="6348536"/>
            <a:ext cx="5257800" cy="365125"/>
          </a:xfrm>
        </p:spPr>
        <p:txBody>
          <a:bodyPr/>
          <a:lstStyle/>
          <a:p>
            <a:r>
              <a:rPr lang="en-US"/>
              <a:t>Communications &amp; Customer Service Meeting</a:t>
            </a:r>
            <a:r>
              <a:rPr lang="en-US">
                <a:solidFill>
                  <a:srgbClr val="FEBF0F"/>
                </a:solidFill>
              </a:rPr>
              <a:t> | </a:t>
            </a:r>
            <a:r>
              <a:rPr lang="en-US">
                <a:solidFill>
                  <a:srgbClr val="204C90"/>
                </a:solidFill>
              </a:rPr>
              <a:t>November</a:t>
            </a:r>
            <a:r>
              <a:rPr lang="en-US"/>
              <a:t> 2024</a:t>
            </a:r>
          </a:p>
          <a:p>
            <a:endParaRPr lang="en-US"/>
          </a:p>
        </p:txBody>
      </p:sp>
      <p:sp>
        <p:nvSpPr>
          <p:cNvPr id="5" name="Slide Number Placeholder 4">
            <a:extLst>
              <a:ext uri="{FF2B5EF4-FFF2-40B4-BE49-F238E27FC236}">
                <a16:creationId xmlns:a16="http://schemas.microsoft.com/office/drawing/2014/main" id="{E2FB6A0F-AB06-C764-38DF-20C300A85E03}"/>
              </a:ext>
            </a:extLst>
          </p:cNvPr>
          <p:cNvSpPr>
            <a:spLocks noGrp="1"/>
          </p:cNvSpPr>
          <p:nvPr>
            <p:ph type="sldNum" sz="quarter" idx="12"/>
          </p:nvPr>
        </p:nvSpPr>
        <p:spPr/>
        <p:txBody>
          <a:bodyPr/>
          <a:lstStyle/>
          <a:p>
            <a:fld id="{71B073CA-E1DB-6646-8627-B9A066EC1A46}" type="slidenum">
              <a:rPr lang="en-US" smtClean="0"/>
              <a:pPr/>
              <a:t>7</a:t>
            </a:fld>
            <a:endParaRPr lang="en-US"/>
          </a:p>
        </p:txBody>
      </p:sp>
      <p:sp>
        <p:nvSpPr>
          <p:cNvPr id="6" name="Text Placeholder 5">
            <a:extLst>
              <a:ext uri="{FF2B5EF4-FFF2-40B4-BE49-F238E27FC236}">
                <a16:creationId xmlns:a16="http://schemas.microsoft.com/office/drawing/2014/main" id="{517B9E58-9541-D983-36D5-0F70241C507E}"/>
              </a:ext>
            </a:extLst>
          </p:cNvPr>
          <p:cNvSpPr>
            <a:spLocks noGrp="1"/>
          </p:cNvSpPr>
          <p:nvPr>
            <p:ph type="body" idx="1"/>
          </p:nvPr>
        </p:nvSpPr>
        <p:spPr>
          <a:xfrm>
            <a:off x="4049486" y="4020997"/>
            <a:ext cx="7304314" cy="1112706"/>
          </a:xfrm>
        </p:spPr>
        <p:txBody>
          <a:bodyPr>
            <a:normAutofit fontScale="92500"/>
          </a:bodyPr>
          <a:lstStyle/>
          <a:p>
            <a:r>
              <a:rPr lang="en-US" sz="2800" b="1">
                <a:solidFill>
                  <a:srgbClr val="1B2E5C"/>
                </a:solidFill>
                <a:effectLst/>
                <a:latin typeface="Helvetica" pitchFamily="2" charset="0"/>
              </a:rPr>
              <a:t>Financial Options:</a:t>
            </a:r>
          </a:p>
          <a:p>
            <a:r>
              <a:rPr lang="en-US">
                <a:solidFill>
                  <a:srgbClr val="1B2E5C"/>
                </a:solidFill>
                <a:effectLst/>
                <a:latin typeface="Helvetica" pitchFamily="2" charset="0"/>
              </a:rPr>
              <a:t>One Time Savings from Early Detachment from SDCWA</a:t>
            </a:r>
          </a:p>
          <a:p>
            <a:endParaRPr lang="en-US"/>
          </a:p>
        </p:txBody>
      </p:sp>
    </p:spTree>
    <p:extLst>
      <p:ext uri="{BB962C8B-B14F-4D97-AF65-F5344CB8AC3E}">
        <p14:creationId xmlns:p14="http://schemas.microsoft.com/office/powerpoint/2010/main" val="1236872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A8242-41D2-D3B6-7B52-B46E8DEEB7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85588E-227D-FCDF-BB3E-60623F3CBEBB}"/>
              </a:ext>
            </a:extLst>
          </p:cNvPr>
          <p:cNvSpPr>
            <a:spLocks noGrp="1"/>
          </p:cNvSpPr>
          <p:nvPr>
            <p:ph type="title"/>
          </p:nvPr>
        </p:nvSpPr>
        <p:spPr/>
        <p:txBody>
          <a:bodyPr anchor="ctr">
            <a:normAutofit/>
          </a:bodyPr>
          <a:lstStyle/>
          <a:p>
            <a:r>
              <a:rPr lang="en-US" sz="3300"/>
              <a:t>Financial Option:</a:t>
            </a:r>
          </a:p>
        </p:txBody>
      </p:sp>
      <p:sp>
        <p:nvSpPr>
          <p:cNvPr id="6" name="Slide Number Placeholder 5">
            <a:extLst>
              <a:ext uri="{FF2B5EF4-FFF2-40B4-BE49-F238E27FC236}">
                <a16:creationId xmlns:a16="http://schemas.microsoft.com/office/drawing/2014/main" id="{B7B0AAF2-9D7E-DCB9-72EC-BC541223783D}"/>
              </a:ext>
            </a:extLst>
          </p:cNvPr>
          <p:cNvSpPr>
            <a:spLocks noGrp="1"/>
          </p:cNvSpPr>
          <p:nvPr>
            <p:ph type="sldNum" sz="quarter" idx="12"/>
          </p:nvPr>
        </p:nvSpPr>
        <p:spPr/>
        <p:txBody>
          <a:bodyPr anchor="ctr">
            <a:normAutofit/>
          </a:bodyPr>
          <a:lstStyle/>
          <a:p>
            <a:pPr>
              <a:spcAft>
                <a:spcPts val="600"/>
              </a:spcAft>
            </a:pPr>
            <a:fld id="{71B073CA-E1DB-6646-8627-B9A066EC1A46}" type="slidenum">
              <a:rPr lang="en-US" smtClean="0"/>
              <a:pPr>
                <a:spcAft>
                  <a:spcPts val="600"/>
                </a:spcAft>
              </a:pPr>
              <a:t>8</a:t>
            </a:fld>
            <a:endParaRPr lang="en-US"/>
          </a:p>
        </p:txBody>
      </p:sp>
      <p:sp>
        <p:nvSpPr>
          <p:cNvPr id="21" name="Footer Placeholder 8">
            <a:extLst>
              <a:ext uri="{FF2B5EF4-FFF2-40B4-BE49-F238E27FC236}">
                <a16:creationId xmlns:a16="http://schemas.microsoft.com/office/drawing/2014/main" id="{588A08C7-6236-E450-F519-25BF04D56908}"/>
              </a:ext>
            </a:extLst>
          </p:cNvPr>
          <p:cNvSpPr>
            <a:spLocks noGrp="1"/>
          </p:cNvSpPr>
          <p:nvPr>
            <p:ph type="ftr" sz="quarter" idx="11"/>
          </p:nvPr>
        </p:nvSpPr>
        <p:spPr/>
        <p:txBody>
          <a:bodyPr/>
          <a:lstStyle/>
          <a:p>
            <a:pPr>
              <a:spcAft>
                <a:spcPts val="600"/>
              </a:spcAft>
            </a:pPr>
            <a:r>
              <a:rPr lang="en-US"/>
              <a:t>Communications &amp; Customer Service Meeting</a:t>
            </a:r>
            <a:r>
              <a:rPr lang="en-US">
                <a:solidFill>
                  <a:srgbClr val="FEBF0F"/>
                </a:solidFill>
              </a:rPr>
              <a:t> | </a:t>
            </a:r>
            <a:r>
              <a:rPr lang="en-US">
                <a:solidFill>
                  <a:srgbClr val="204C90"/>
                </a:solidFill>
              </a:rPr>
              <a:t>November</a:t>
            </a:r>
            <a:r>
              <a:rPr lang="en-US"/>
              <a:t> 2024</a:t>
            </a:r>
          </a:p>
          <a:p>
            <a:pPr>
              <a:spcAft>
                <a:spcPts val="600"/>
              </a:spcAft>
            </a:pPr>
            <a:endParaRPr lang="en-US"/>
          </a:p>
        </p:txBody>
      </p:sp>
      <p:sp>
        <p:nvSpPr>
          <p:cNvPr id="5" name="TextBox 4">
            <a:extLst>
              <a:ext uri="{FF2B5EF4-FFF2-40B4-BE49-F238E27FC236}">
                <a16:creationId xmlns:a16="http://schemas.microsoft.com/office/drawing/2014/main" id="{5A4DDF63-BB87-BBF2-21C7-5F74A518909B}"/>
              </a:ext>
            </a:extLst>
          </p:cNvPr>
          <p:cNvSpPr txBox="1"/>
          <p:nvPr/>
        </p:nvSpPr>
        <p:spPr>
          <a:xfrm>
            <a:off x="4717870" y="606344"/>
            <a:ext cx="4008119" cy="707886"/>
          </a:xfrm>
          <a:prstGeom prst="rect">
            <a:avLst/>
          </a:prstGeom>
          <a:noFill/>
        </p:spPr>
        <p:txBody>
          <a:bodyPr wrap="square" rtlCol="0">
            <a:spAutoFit/>
          </a:bodyPr>
          <a:lstStyle/>
          <a:p>
            <a:r>
              <a:rPr lang="en-US" sz="2000">
                <a:solidFill>
                  <a:schemeClr val="bg1"/>
                </a:solidFill>
                <a:latin typeface="Helvetica" pitchFamily="2" charset="0"/>
              </a:rPr>
              <a:t>Returning Early Detachment Budget Savings to Customers</a:t>
            </a:r>
          </a:p>
        </p:txBody>
      </p:sp>
      <p:graphicFrame>
        <p:nvGraphicFramePr>
          <p:cNvPr id="12" name="Table 11">
            <a:extLst>
              <a:ext uri="{FF2B5EF4-FFF2-40B4-BE49-F238E27FC236}">
                <a16:creationId xmlns:a16="http://schemas.microsoft.com/office/drawing/2014/main" id="{E747F85C-1A41-FAA8-16A5-24E6BADC6723}"/>
              </a:ext>
            </a:extLst>
          </p:cNvPr>
          <p:cNvGraphicFramePr>
            <a:graphicFrameLocks noGrp="1"/>
          </p:cNvGraphicFramePr>
          <p:nvPr>
            <p:extLst>
              <p:ext uri="{D42A27DB-BD31-4B8C-83A1-F6EECF244321}">
                <p14:modId xmlns:p14="http://schemas.microsoft.com/office/powerpoint/2010/main" val="3157504846"/>
              </p:ext>
            </p:extLst>
          </p:nvPr>
        </p:nvGraphicFramePr>
        <p:xfrm>
          <a:off x="886097" y="1854926"/>
          <a:ext cx="9864635" cy="3858480"/>
        </p:xfrm>
        <a:graphic>
          <a:graphicData uri="http://schemas.openxmlformats.org/drawingml/2006/table">
            <a:tbl>
              <a:tblPr firstRow="1" bandRow="1">
                <a:tableStyleId>{5C22544A-7EE6-4342-B048-85BDC9FD1C3A}</a:tableStyleId>
              </a:tblPr>
              <a:tblGrid>
                <a:gridCol w="2880752">
                  <a:extLst>
                    <a:ext uri="{9D8B030D-6E8A-4147-A177-3AD203B41FA5}">
                      <a16:colId xmlns:a16="http://schemas.microsoft.com/office/drawing/2014/main" val="2348575595"/>
                    </a:ext>
                  </a:extLst>
                </a:gridCol>
                <a:gridCol w="3106265">
                  <a:extLst>
                    <a:ext uri="{9D8B030D-6E8A-4147-A177-3AD203B41FA5}">
                      <a16:colId xmlns:a16="http://schemas.microsoft.com/office/drawing/2014/main" val="204065911"/>
                    </a:ext>
                  </a:extLst>
                </a:gridCol>
                <a:gridCol w="3877618">
                  <a:extLst>
                    <a:ext uri="{9D8B030D-6E8A-4147-A177-3AD203B41FA5}">
                      <a16:colId xmlns:a16="http://schemas.microsoft.com/office/drawing/2014/main" val="1243573680"/>
                    </a:ext>
                  </a:extLst>
                </a:gridCol>
              </a:tblGrid>
              <a:tr h="457200">
                <a:tc>
                  <a:txBody>
                    <a:bodyPr/>
                    <a:lstStyle/>
                    <a:p>
                      <a:pPr algn="ctr"/>
                      <a:r>
                        <a:rPr lang="en-US" b="1" i="0">
                          <a:latin typeface="Helvetica" pitchFamily="2" charset="0"/>
                        </a:rPr>
                        <a:t>Meter Size</a:t>
                      </a:r>
                    </a:p>
                  </a:txBody>
                  <a:tcPr anchor="ctr">
                    <a:solidFill>
                      <a:srgbClr val="204C90"/>
                    </a:solidFill>
                  </a:tcPr>
                </a:tc>
                <a:tc>
                  <a:txBody>
                    <a:bodyPr/>
                    <a:lstStyle/>
                    <a:p>
                      <a:pPr algn="ctr"/>
                      <a:r>
                        <a:rPr lang="en-US" b="1" i="0">
                          <a:latin typeface="Helvetica" pitchFamily="2" charset="0"/>
                        </a:rPr>
                        <a:t>As One-Time Rebate</a:t>
                      </a:r>
                    </a:p>
                  </a:txBody>
                  <a:tcPr anchor="ctr">
                    <a:solidFill>
                      <a:srgbClr val="204C90"/>
                    </a:solidFill>
                  </a:tcPr>
                </a:tc>
                <a:tc>
                  <a:txBody>
                    <a:bodyPr/>
                    <a:lstStyle/>
                    <a:p>
                      <a:pPr algn="ctr"/>
                      <a:r>
                        <a:rPr lang="en-US" b="1" i="0">
                          <a:latin typeface="Helvetica" pitchFamily="2" charset="0"/>
                        </a:rPr>
                        <a:t>Monthly Amount Over 6 Months</a:t>
                      </a:r>
                    </a:p>
                  </a:txBody>
                  <a:tcPr anchor="ctr">
                    <a:solidFill>
                      <a:srgbClr val="204C90"/>
                    </a:solidFill>
                  </a:tcPr>
                </a:tc>
                <a:extLst>
                  <a:ext uri="{0D108BD9-81ED-4DB2-BD59-A6C34878D82A}">
                    <a16:rowId xmlns:a16="http://schemas.microsoft.com/office/drawing/2014/main" val="4062516751"/>
                  </a:ext>
                </a:extLst>
              </a:tr>
              <a:tr h="425160">
                <a:tc>
                  <a:txBody>
                    <a:bodyPr/>
                    <a:lstStyle/>
                    <a:p>
                      <a:pPr algn="ctr"/>
                      <a:r>
                        <a:rPr lang="en-US" b="0" i="0">
                          <a:solidFill>
                            <a:srgbClr val="1B2E5C"/>
                          </a:solidFill>
                          <a:latin typeface="Helvetica" pitchFamily="2" charset="0"/>
                        </a:rPr>
                        <a:t>5/8 “</a:t>
                      </a:r>
                    </a:p>
                  </a:txBody>
                  <a:tcPr anchor="ctr"/>
                </a:tc>
                <a:tc>
                  <a:txBody>
                    <a:bodyPr/>
                    <a:lstStyle/>
                    <a:p>
                      <a:pPr algn="ctr"/>
                      <a:r>
                        <a:rPr lang="en-US" b="0" i="0">
                          <a:solidFill>
                            <a:srgbClr val="1B2E5C"/>
                          </a:solidFill>
                          <a:latin typeface="Helvetica" pitchFamily="2" charset="0"/>
                        </a:rPr>
                        <a:t>$45.25</a:t>
                      </a:r>
                    </a:p>
                  </a:txBody>
                  <a:tcPr anchor="ctr"/>
                </a:tc>
                <a:tc>
                  <a:txBody>
                    <a:bodyPr/>
                    <a:lstStyle/>
                    <a:p>
                      <a:pPr algn="ctr"/>
                      <a:r>
                        <a:rPr lang="en-US" b="0" i="0">
                          <a:solidFill>
                            <a:srgbClr val="1B2E5C"/>
                          </a:solidFill>
                          <a:latin typeface="Helvetica" pitchFamily="2" charset="0"/>
                        </a:rPr>
                        <a:t>$7.54</a:t>
                      </a:r>
                    </a:p>
                  </a:txBody>
                  <a:tcPr anchor="ctr"/>
                </a:tc>
                <a:extLst>
                  <a:ext uri="{0D108BD9-81ED-4DB2-BD59-A6C34878D82A}">
                    <a16:rowId xmlns:a16="http://schemas.microsoft.com/office/drawing/2014/main" val="3458615024"/>
                  </a:ext>
                </a:extLst>
              </a:tr>
              <a:tr h="425160">
                <a:tc>
                  <a:txBody>
                    <a:bodyPr/>
                    <a:lstStyle/>
                    <a:p>
                      <a:pPr algn="ctr"/>
                      <a:r>
                        <a:rPr lang="en-US" b="0" i="0">
                          <a:solidFill>
                            <a:srgbClr val="1B2E5C"/>
                          </a:solidFill>
                          <a:latin typeface="Helvetica" pitchFamily="2" charset="0"/>
                        </a:rPr>
                        <a:t>3/4”</a:t>
                      </a:r>
                    </a:p>
                  </a:txBody>
                  <a:tcPr anchor="ctr"/>
                </a:tc>
                <a:tc>
                  <a:txBody>
                    <a:bodyPr/>
                    <a:lstStyle/>
                    <a:p>
                      <a:pPr algn="ctr"/>
                      <a:r>
                        <a:rPr lang="en-US" b="0" i="0">
                          <a:solidFill>
                            <a:srgbClr val="1B2E5C"/>
                          </a:solidFill>
                          <a:latin typeface="Helvetica" pitchFamily="2" charset="0"/>
                        </a:rPr>
                        <a:t>$45.25</a:t>
                      </a:r>
                    </a:p>
                  </a:txBody>
                  <a:tcPr anchor="ctr"/>
                </a:tc>
                <a:tc>
                  <a:txBody>
                    <a:bodyPr/>
                    <a:lstStyle/>
                    <a:p>
                      <a:pPr algn="ctr"/>
                      <a:r>
                        <a:rPr lang="en-US" b="0" i="0">
                          <a:solidFill>
                            <a:srgbClr val="1B2E5C"/>
                          </a:solidFill>
                          <a:latin typeface="Helvetica" pitchFamily="2" charset="0"/>
                        </a:rPr>
                        <a:t>$7.54</a:t>
                      </a:r>
                    </a:p>
                  </a:txBody>
                  <a:tcPr anchor="ctr"/>
                </a:tc>
                <a:extLst>
                  <a:ext uri="{0D108BD9-81ED-4DB2-BD59-A6C34878D82A}">
                    <a16:rowId xmlns:a16="http://schemas.microsoft.com/office/drawing/2014/main" val="392675947"/>
                  </a:ext>
                </a:extLst>
              </a:tr>
              <a:tr h="425160">
                <a:tc>
                  <a:txBody>
                    <a:bodyPr/>
                    <a:lstStyle/>
                    <a:p>
                      <a:pPr algn="ctr"/>
                      <a:r>
                        <a:rPr lang="en-US" b="0" i="0">
                          <a:solidFill>
                            <a:srgbClr val="1B2E5C"/>
                          </a:solidFill>
                          <a:latin typeface="Helvetica" pitchFamily="2" charset="0"/>
                        </a:rPr>
                        <a:t>1”</a:t>
                      </a:r>
                    </a:p>
                  </a:txBody>
                  <a:tcPr anchor="ctr"/>
                </a:tc>
                <a:tc>
                  <a:txBody>
                    <a:bodyPr/>
                    <a:lstStyle/>
                    <a:p>
                      <a:pPr algn="ctr"/>
                      <a:r>
                        <a:rPr lang="en-US" b="0" i="0">
                          <a:solidFill>
                            <a:srgbClr val="1B2E5C"/>
                          </a:solidFill>
                          <a:latin typeface="Helvetica" pitchFamily="2" charset="0"/>
                        </a:rPr>
                        <a:t>$75.42</a:t>
                      </a:r>
                    </a:p>
                  </a:txBody>
                  <a:tcPr anchor="ctr"/>
                </a:tc>
                <a:tc>
                  <a:txBody>
                    <a:bodyPr/>
                    <a:lstStyle/>
                    <a:p>
                      <a:pPr algn="ctr"/>
                      <a:r>
                        <a:rPr lang="en-US" b="0" i="0">
                          <a:solidFill>
                            <a:srgbClr val="1B2E5C"/>
                          </a:solidFill>
                          <a:latin typeface="Helvetica" pitchFamily="2" charset="0"/>
                        </a:rPr>
                        <a:t>$12.57</a:t>
                      </a:r>
                    </a:p>
                  </a:txBody>
                  <a:tcPr anchor="ctr"/>
                </a:tc>
                <a:extLst>
                  <a:ext uri="{0D108BD9-81ED-4DB2-BD59-A6C34878D82A}">
                    <a16:rowId xmlns:a16="http://schemas.microsoft.com/office/drawing/2014/main" val="1221898168"/>
                  </a:ext>
                </a:extLst>
              </a:tr>
              <a:tr h="425160">
                <a:tc>
                  <a:txBody>
                    <a:bodyPr/>
                    <a:lstStyle/>
                    <a:p>
                      <a:pPr algn="ctr"/>
                      <a:r>
                        <a:rPr lang="en-US" b="0" i="0">
                          <a:solidFill>
                            <a:srgbClr val="1B2E5C"/>
                          </a:solidFill>
                          <a:latin typeface="Helvetica" pitchFamily="2" charset="0"/>
                        </a:rPr>
                        <a:t>1.5”</a:t>
                      </a:r>
                    </a:p>
                  </a:txBody>
                  <a:tcPr anchor="ctr"/>
                </a:tc>
                <a:tc>
                  <a:txBody>
                    <a:bodyPr/>
                    <a:lstStyle/>
                    <a:p>
                      <a:pPr algn="ctr"/>
                      <a:r>
                        <a:rPr lang="en-US" b="0" i="0">
                          <a:solidFill>
                            <a:srgbClr val="1B2E5C"/>
                          </a:solidFill>
                          <a:latin typeface="Helvetica" pitchFamily="2" charset="0"/>
                        </a:rPr>
                        <a:t>$150.84</a:t>
                      </a:r>
                    </a:p>
                  </a:txBody>
                  <a:tcPr anchor="ctr"/>
                </a:tc>
                <a:tc>
                  <a:txBody>
                    <a:bodyPr/>
                    <a:lstStyle/>
                    <a:p>
                      <a:pPr algn="ctr"/>
                      <a:r>
                        <a:rPr lang="en-US" b="0" i="0">
                          <a:solidFill>
                            <a:srgbClr val="1B2E5C"/>
                          </a:solidFill>
                          <a:latin typeface="Helvetica" pitchFamily="2" charset="0"/>
                        </a:rPr>
                        <a:t>$25.14</a:t>
                      </a:r>
                    </a:p>
                  </a:txBody>
                  <a:tcPr anchor="ctr"/>
                </a:tc>
                <a:extLst>
                  <a:ext uri="{0D108BD9-81ED-4DB2-BD59-A6C34878D82A}">
                    <a16:rowId xmlns:a16="http://schemas.microsoft.com/office/drawing/2014/main" val="2498974494"/>
                  </a:ext>
                </a:extLst>
              </a:tr>
              <a:tr h="425160">
                <a:tc>
                  <a:txBody>
                    <a:bodyPr/>
                    <a:lstStyle/>
                    <a:p>
                      <a:pPr algn="ctr"/>
                      <a:r>
                        <a:rPr lang="en-US" b="0" i="0">
                          <a:solidFill>
                            <a:srgbClr val="1B2E5C"/>
                          </a:solidFill>
                          <a:latin typeface="Helvetica" pitchFamily="2" charset="0"/>
                        </a:rPr>
                        <a:t>2”</a:t>
                      </a:r>
                    </a:p>
                  </a:txBody>
                  <a:tcPr anchor="ctr"/>
                </a:tc>
                <a:tc>
                  <a:txBody>
                    <a:bodyPr/>
                    <a:lstStyle/>
                    <a:p>
                      <a:pPr algn="ctr"/>
                      <a:r>
                        <a:rPr lang="en-US" b="0" i="0">
                          <a:solidFill>
                            <a:srgbClr val="1B2E5C"/>
                          </a:solidFill>
                          <a:latin typeface="Helvetica" pitchFamily="2" charset="0"/>
                        </a:rPr>
                        <a:t>$241.35</a:t>
                      </a:r>
                    </a:p>
                  </a:txBody>
                  <a:tcPr anchor="ctr"/>
                </a:tc>
                <a:tc>
                  <a:txBody>
                    <a:bodyPr/>
                    <a:lstStyle/>
                    <a:p>
                      <a:pPr algn="ctr"/>
                      <a:r>
                        <a:rPr lang="en-US" b="0" i="0">
                          <a:solidFill>
                            <a:srgbClr val="1B2E5C"/>
                          </a:solidFill>
                          <a:latin typeface="Helvetica" pitchFamily="2" charset="0"/>
                        </a:rPr>
                        <a:t>$40.23</a:t>
                      </a:r>
                    </a:p>
                  </a:txBody>
                  <a:tcPr anchor="ctr"/>
                </a:tc>
                <a:extLst>
                  <a:ext uri="{0D108BD9-81ED-4DB2-BD59-A6C34878D82A}">
                    <a16:rowId xmlns:a16="http://schemas.microsoft.com/office/drawing/2014/main" val="885946292"/>
                  </a:ext>
                </a:extLst>
              </a:tr>
              <a:tr h="425160">
                <a:tc>
                  <a:txBody>
                    <a:bodyPr/>
                    <a:lstStyle/>
                    <a:p>
                      <a:pPr algn="ctr"/>
                      <a:r>
                        <a:rPr lang="en-US" b="0" i="0">
                          <a:solidFill>
                            <a:srgbClr val="1B2E5C"/>
                          </a:solidFill>
                          <a:latin typeface="Helvetica" pitchFamily="2" charset="0"/>
                        </a:rPr>
                        <a:t>3”</a:t>
                      </a:r>
                    </a:p>
                  </a:txBody>
                  <a:tcPr anchor="ctr"/>
                </a:tc>
                <a:tc>
                  <a:txBody>
                    <a:bodyPr/>
                    <a:lstStyle/>
                    <a:p>
                      <a:pPr algn="ctr"/>
                      <a:r>
                        <a:rPr lang="en-US" b="0" i="0">
                          <a:solidFill>
                            <a:srgbClr val="1B2E5C"/>
                          </a:solidFill>
                          <a:latin typeface="Helvetica" pitchFamily="2" charset="0"/>
                        </a:rPr>
                        <a:t>$527.95</a:t>
                      </a:r>
                    </a:p>
                  </a:txBody>
                  <a:tcPr anchor="ctr"/>
                </a:tc>
                <a:tc>
                  <a:txBody>
                    <a:bodyPr/>
                    <a:lstStyle/>
                    <a:p>
                      <a:pPr algn="ctr"/>
                      <a:r>
                        <a:rPr lang="en-US" b="0" i="0">
                          <a:solidFill>
                            <a:srgbClr val="1B2E5C"/>
                          </a:solidFill>
                          <a:latin typeface="Helvetica" pitchFamily="2" charset="0"/>
                        </a:rPr>
                        <a:t>$87.99</a:t>
                      </a:r>
                    </a:p>
                  </a:txBody>
                  <a:tcPr anchor="ctr"/>
                </a:tc>
                <a:extLst>
                  <a:ext uri="{0D108BD9-81ED-4DB2-BD59-A6C34878D82A}">
                    <a16:rowId xmlns:a16="http://schemas.microsoft.com/office/drawing/2014/main" val="494962987"/>
                  </a:ext>
                </a:extLst>
              </a:tr>
              <a:tr h="425160">
                <a:tc>
                  <a:txBody>
                    <a:bodyPr/>
                    <a:lstStyle/>
                    <a:p>
                      <a:pPr algn="ctr"/>
                      <a:r>
                        <a:rPr lang="en-US" b="0" i="0">
                          <a:solidFill>
                            <a:srgbClr val="1B2E5C"/>
                          </a:solidFill>
                          <a:latin typeface="Helvetica" pitchFamily="2" charset="0"/>
                        </a:rPr>
                        <a:t>4”</a:t>
                      </a:r>
                    </a:p>
                  </a:txBody>
                  <a:tcPr anchor="ctr"/>
                </a:tc>
                <a:tc>
                  <a:txBody>
                    <a:bodyPr/>
                    <a:lstStyle/>
                    <a:p>
                      <a:pPr algn="ctr"/>
                      <a:r>
                        <a:rPr lang="en-US" b="0" i="0">
                          <a:solidFill>
                            <a:srgbClr val="1B2E5C"/>
                          </a:solidFill>
                          <a:latin typeface="Helvetica" pitchFamily="2" charset="0"/>
                        </a:rPr>
                        <a:t>$930.30</a:t>
                      </a:r>
                    </a:p>
                  </a:txBody>
                  <a:tcPr anchor="ctr"/>
                </a:tc>
                <a:tc>
                  <a:txBody>
                    <a:bodyPr/>
                    <a:lstStyle/>
                    <a:p>
                      <a:pPr algn="ctr"/>
                      <a:r>
                        <a:rPr lang="en-US" b="0" i="0">
                          <a:solidFill>
                            <a:srgbClr val="1B2E5C"/>
                          </a:solidFill>
                          <a:latin typeface="Helvetica" pitchFamily="2" charset="0"/>
                        </a:rPr>
                        <a:t>$158.38</a:t>
                      </a:r>
                    </a:p>
                  </a:txBody>
                  <a:tcPr anchor="ctr"/>
                </a:tc>
                <a:extLst>
                  <a:ext uri="{0D108BD9-81ED-4DB2-BD59-A6C34878D82A}">
                    <a16:rowId xmlns:a16="http://schemas.microsoft.com/office/drawing/2014/main" val="505863235"/>
                  </a:ext>
                </a:extLst>
              </a:tr>
              <a:tr h="425160">
                <a:tc>
                  <a:txBody>
                    <a:bodyPr/>
                    <a:lstStyle/>
                    <a:p>
                      <a:pPr algn="ctr"/>
                      <a:r>
                        <a:rPr lang="en-US" b="0" i="0">
                          <a:solidFill>
                            <a:srgbClr val="1B2E5C"/>
                          </a:solidFill>
                          <a:latin typeface="Helvetica" pitchFamily="2" charset="0"/>
                        </a:rPr>
                        <a:t>6”</a:t>
                      </a:r>
                    </a:p>
                  </a:txBody>
                  <a:tcPr anchor="ctr"/>
                </a:tc>
                <a:tc>
                  <a:txBody>
                    <a:bodyPr/>
                    <a:lstStyle/>
                    <a:p>
                      <a:pPr algn="ctr"/>
                      <a:r>
                        <a:rPr lang="en-US" b="0" i="0">
                          <a:solidFill>
                            <a:srgbClr val="1B2E5C"/>
                          </a:solidFill>
                          <a:latin typeface="Helvetica" pitchFamily="2" charset="0"/>
                        </a:rPr>
                        <a:t>1,960.94</a:t>
                      </a:r>
                    </a:p>
                  </a:txBody>
                  <a:tcPr anchor="ctr"/>
                </a:tc>
                <a:tc>
                  <a:txBody>
                    <a:bodyPr/>
                    <a:lstStyle/>
                    <a:p>
                      <a:pPr algn="ctr"/>
                      <a:r>
                        <a:rPr lang="en-US" b="0" i="0">
                          <a:solidFill>
                            <a:srgbClr val="1B2E5C"/>
                          </a:solidFill>
                          <a:latin typeface="Helvetica" pitchFamily="2" charset="0"/>
                        </a:rPr>
                        <a:t>$326.82</a:t>
                      </a:r>
                    </a:p>
                  </a:txBody>
                  <a:tcPr anchor="ctr"/>
                </a:tc>
                <a:extLst>
                  <a:ext uri="{0D108BD9-81ED-4DB2-BD59-A6C34878D82A}">
                    <a16:rowId xmlns:a16="http://schemas.microsoft.com/office/drawing/2014/main" val="332944704"/>
                  </a:ext>
                </a:extLst>
              </a:tr>
            </a:tbl>
          </a:graphicData>
        </a:graphic>
      </p:graphicFrame>
    </p:spTree>
    <p:extLst>
      <p:ext uri="{BB962C8B-B14F-4D97-AF65-F5344CB8AC3E}">
        <p14:creationId xmlns:p14="http://schemas.microsoft.com/office/powerpoint/2010/main" val="10768850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1377</Words>
  <Application>Microsoft Macintosh PowerPoint</Application>
  <PresentationFormat>Widescreen</PresentationFormat>
  <Paragraphs>230</Paragraphs>
  <Slides>27</Slides>
  <Notes>13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Aptos</vt:lpstr>
      <vt:lpstr>Aptos Narrow</vt:lpstr>
      <vt:lpstr>Arial</vt:lpstr>
      <vt:lpstr>Calibri</vt:lpstr>
      <vt:lpstr>Helvetica</vt:lpstr>
      <vt:lpstr>Open Sans</vt:lpstr>
      <vt:lpstr>Optima</vt:lpstr>
      <vt:lpstr>proximanova</vt:lpstr>
      <vt:lpstr>RM Connect</vt:lpstr>
      <vt:lpstr>Roboto</vt:lpstr>
      <vt:lpstr>WordVisiCarriageReturn_MSFontService</vt:lpstr>
      <vt:lpstr>Office Theme</vt:lpstr>
      <vt:lpstr>Communications &amp; Customer Service</vt:lpstr>
      <vt:lpstr>Agenda</vt:lpstr>
      <vt:lpstr>Garden Fire</vt:lpstr>
      <vt:lpstr>CropSWAP Program</vt:lpstr>
      <vt:lpstr>CropSWAP Program</vt:lpstr>
      <vt:lpstr>Program Metrics</vt:lpstr>
      <vt:lpstr>Total Applications by Project Type</vt:lpstr>
      <vt:lpstr>Discussion</vt:lpstr>
      <vt:lpstr>Financial Option:</vt:lpstr>
      <vt:lpstr>Customer Service </vt:lpstr>
      <vt:lpstr>August – October Average Hold Time</vt:lpstr>
      <vt:lpstr>2023 vs 2024 Average Hold Time</vt:lpstr>
      <vt:lpstr>August – October Average Talk Time</vt:lpstr>
      <vt:lpstr>2023 vs 2024 Average Talk Time</vt:lpstr>
      <vt:lpstr>August – October Monthly Calls</vt:lpstr>
      <vt:lpstr>2023 vs 2024 Monthly Calls</vt:lpstr>
      <vt:lpstr>Community  Events Update</vt:lpstr>
      <vt:lpstr>Blood Drive</vt:lpstr>
      <vt:lpstr>North County Water Agency Calendar</vt:lpstr>
      <vt:lpstr>Newsletter  Content Planning</vt:lpstr>
      <vt:lpstr>Newsletter Review</vt:lpstr>
      <vt:lpstr>Newsletter Planning</vt:lpstr>
      <vt:lpstr>Public  Communications</vt:lpstr>
      <vt:lpstr>Village News</vt:lpstr>
      <vt:lpstr>CBS 8 </vt:lpstr>
      <vt:lpstr>ABC 10</vt:lpstr>
      <vt:lpstr>Agenda Items for the Next Meeting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Weber</dc:creator>
  <cp:lastModifiedBy>Amanda Weber</cp:lastModifiedBy>
  <cp:revision>2</cp:revision>
  <dcterms:created xsi:type="dcterms:W3CDTF">2023-11-21T00:51:32Z</dcterms:created>
  <dcterms:modified xsi:type="dcterms:W3CDTF">2024-11-19T20:38:19Z</dcterms:modified>
</cp:coreProperties>
</file>