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8"/>
  </p:notesMasterIdLst>
  <p:sldIdLst>
    <p:sldId id="266" r:id="rId2"/>
    <p:sldId id="268" r:id="rId3"/>
    <p:sldId id="307" r:id="rId4"/>
    <p:sldId id="324" r:id="rId5"/>
    <p:sldId id="325" r:id="rId6"/>
    <p:sldId id="326" r:id="rId7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7512" userDrawn="1">
          <p15:clr>
            <a:srgbClr val="A4A3A4"/>
          </p15:clr>
        </p15:guide>
        <p15:guide id="2" orient="horz" pos="1056" userDrawn="1">
          <p15:clr>
            <a:srgbClr val="A4A3A4"/>
          </p15:clr>
        </p15:guide>
        <p15:guide id="3" pos="158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3F57"/>
    <a:srgbClr val="FFA500"/>
    <a:srgbClr val="5198B2"/>
    <a:srgbClr val="008BCA"/>
    <a:srgbClr val="FF6347"/>
    <a:srgbClr val="FF7F50"/>
    <a:srgbClr val="FF8C00"/>
    <a:srgbClr val="F0750F"/>
    <a:srgbClr val="F48020"/>
    <a:srgbClr val="FFD7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7842" autoAdjust="0"/>
    <p:restoredTop sz="83665" autoAdjust="0"/>
  </p:normalViewPr>
  <p:slideViewPr>
    <p:cSldViewPr snapToGrid="0" snapToObjects="1">
      <p:cViewPr varScale="1">
        <p:scale>
          <a:sx n="92" d="100"/>
          <a:sy n="92" d="100"/>
        </p:scale>
        <p:origin x="516" y="66"/>
      </p:cViewPr>
      <p:guideLst>
        <p:guide pos="7512"/>
        <p:guide orient="horz" pos="1056"/>
        <p:guide pos="158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93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61" tIns="46581" rIns="93161" bIns="46581" rtlCol="0"/>
          <a:lstStyle>
            <a:lvl1pPr algn="r">
              <a:defRPr sz="1300"/>
            </a:lvl1pPr>
          </a:lstStyle>
          <a:p>
            <a:fld id="{00FB06EA-7953-A54E-B8D0-B0A64666E685}" type="datetimeFigureOut">
              <a:rPr lang="en-US" smtClean="0"/>
              <a:t>11/19/2024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1" tIns="46581" rIns="93161" bIns="4658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3161" tIns="46581" rIns="93161" bIns="4658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61" tIns="46581" rIns="93161" bIns="46581" rtlCol="0" anchor="b"/>
          <a:lstStyle>
            <a:lvl1pPr algn="r">
              <a:defRPr sz="1300"/>
            </a:lvl1pPr>
          </a:lstStyle>
          <a:p>
            <a:fld id="{DEE8C93F-5E48-3A40-A373-49DEB476688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535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8C93F-5E48-3A40-A373-49DEB476688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982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8C93F-5E48-3A40-A373-49DEB476688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19093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3B702-4F7D-AB5A-7C29-12AAD5EFDC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D6DDBE7-C32E-D62C-55FA-BACA064BC0C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DD3D2C-0A80-2167-7A0D-1FB0EB1613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209DD5-0A68-E073-8997-0EB0B4E867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8C93F-5E48-3A40-A373-49DEB476688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089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1141B-0DF2-DC24-517A-BDDD3EBF92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97A9E87-D14F-2CA7-8786-A0C69FEFA8A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5C585D8-AA72-AD13-434F-167B74AC68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714F00-94C1-02E4-9F70-8FCA3316CC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EE8C93F-5E48-3A40-A373-49DEB476688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5905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MWD Cover A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52000">
              <a:srgbClr val="008BCA"/>
            </a:gs>
            <a:gs pos="100000">
              <a:srgbClr val="273F57"/>
            </a:gs>
          </a:gsLst>
          <a:lin ang="30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B7FF7-D43C-5F48-B889-7F62D9EB1E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11263" y="1524546"/>
            <a:ext cx="6435968" cy="1751501"/>
          </a:xfrm>
        </p:spPr>
        <p:txBody>
          <a:bodyPr anchor="b"/>
          <a:lstStyle>
            <a:lvl1pPr algn="r">
              <a:defRPr sz="6000" b="1" i="0">
                <a:solidFill>
                  <a:schemeClr val="bg1">
                    <a:lumMod val="95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34F622-ABF3-E540-8BCA-21213C18D565}"/>
              </a:ext>
            </a:extLst>
          </p:cNvPr>
          <p:cNvCxnSpPr>
            <a:cxnSpLocks/>
          </p:cNvCxnSpPr>
          <p:nvPr userDrawn="1"/>
        </p:nvCxnSpPr>
        <p:spPr>
          <a:xfrm>
            <a:off x="5890437" y="4398583"/>
            <a:ext cx="5656793" cy="0"/>
          </a:xfrm>
          <a:prstGeom prst="line">
            <a:avLst/>
          </a:prstGeom>
          <a:ln w="25400">
            <a:solidFill>
              <a:srgbClr val="5198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236A5ECC-331E-A846-9B5F-6F7191C377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7538" y="4628732"/>
            <a:ext cx="6119692" cy="439973"/>
          </a:xfrm>
        </p:spPr>
        <p:txBody>
          <a:bodyPr>
            <a:noAutofit/>
          </a:bodyPr>
          <a:lstStyle>
            <a:lvl1pPr marL="0" indent="0" algn="r">
              <a:buNone/>
              <a:defRPr sz="2400" b="0" i="0">
                <a:solidFill>
                  <a:srgbClr val="FFA500"/>
                </a:solidFill>
                <a:latin typeface="Gotham-Book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D7050072-469B-3947-8C7E-613E5818C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63943" y="3502004"/>
            <a:ext cx="5983287" cy="719137"/>
          </a:xfrm>
        </p:spPr>
        <p:txBody>
          <a:bodyPr/>
          <a:lstStyle>
            <a:lvl1pPr marL="0" indent="0" algn="r">
              <a:buNone/>
              <a:defRPr b="0" i="0">
                <a:solidFill>
                  <a:schemeClr val="bg1"/>
                </a:solidFill>
                <a:latin typeface="Gotham-Medium" pitchFamily="2" charset="0"/>
              </a:defRPr>
            </a:lvl1pPr>
            <a:lvl2pPr marL="457200" indent="0" algn="r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pic>
        <p:nvPicPr>
          <p:cNvPr id="14" name="Picture 13" descr="A black and grey logo&#10;&#10;Description automatically generated">
            <a:extLst>
              <a:ext uri="{FF2B5EF4-FFF2-40B4-BE49-F238E27FC236}">
                <a16:creationId xmlns:a16="http://schemas.microsoft.com/office/drawing/2014/main" id="{B5270721-8054-77DD-357B-296E2CC7C1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-317500" y="929617"/>
            <a:ext cx="5745038" cy="6400800"/>
          </a:xfrm>
          <a:prstGeom prst="rect">
            <a:avLst/>
          </a:prstGeom>
        </p:spPr>
      </p:pic>
      <p:pic>
        <p:nvPicPr>
          <p:cNvPr id="18" name="Picture 17" descr="A black and white logo&#10;&#10;Description automatically generated">
            <a:extLst>
              <a:ext uri="{FF2B5EF4-FFF2-40B4-BE49-F238E27FC236}">
                <a16:creationId xmlns:a16="http://schemas.microsoft.com/office/drawing/2014/main" id="{B063E800-D2B3-1F07-3717-73820BED021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820117"/>
            <a:ext cx="6235700" cy="168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0100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MWD 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5ED460E-EB9C-ED4E-8E1B-DB7ACEAAF66D}"/>
              </a:ext>
            </a:extLst>
          </p:cNvPr>
          <p:cNvSpPr/>
          <p:nvPr userDrawn="1"/>
        </p:nvSpPr>
        <p:spPr>
          <a:xfrm rot="10800000">
            <a:off x="667263" y="0"/>
            <a:ext cx="4015947" cy="6858000"/>
          </a:xfrm>
          <a:prstGeom prst="rect">
            <a:avLst/>
          </a:prstGeom>
          <a:gradFill>
            <a:gsLst>
              <a:gs pos="0">
                <a:srgbClr val="0065B0">
                  <a:alpha val="89000"/>
                </a:srgbClr>
              </a:gs>
              <a:gs pos="99000">
                <a:srgbClr val="2AAABE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DE7C46-5F6C-BE4C-9160-E5AA39E58EB3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273F57"/>
              </a:gs>
              <a:gs pos="99000">
                <a:srgbClr val="00517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47BDB-38F3-BA42-A01A-1E8B85BA5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5694" y="1964724"/>
            <a:ext cx="6238105" cy="4040660"/>
          </a:xfrm>
        </p:spPr>
        <p:txBody>
          <a:bodyPr/>
          <a:lstStyle>
            <a:lvl1pPr marL="2286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1pPr>
            <a:lvl2pPr marL="6858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2pPr>
            <a:lvl3pPr marL="11430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17BB8-214B-2545-B5B9-33AFA6AD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667500" y="6389730"/>
            <a:ext cx="5271188" cy="365125"/>
          </a:xfrm>
        </p:spPr>
        <p:txBody>
          <a:bodyPr/>
          <a:lstStyle>
            <a:lvl1pPr algn="r">
              <a:defRPr b="0" i="0" spc="100" baseline="0">
                <a:solidFill>
                  <a:schemeClr val="bg1"/>
                </a:solidFill>
                <a:latin typeface="Gotham-Book" pitchFamily="2" charset="0"/>
              </a:defRPr>
            </a:lvl1pPr>
          </a:lstStyle>
          <a:p>
            <a:r>
              <a:rPr lang="en-US" dirty="0"/>
              <a:t>COMMUNICATIONS &amp; CUSTOMER SERVICE COMMITTEE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D016F-5D7C-154B-A409-026C90B52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0774" y="6402387"/>
            <a:ext cx="40571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A6ECC40-5687-854F-BF7E-BCFAE62760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ound Diagonal Corner Rectangle 8">
            <a:extLst>
              <a:ext uri="{FF2B5EF4-FFF2-40B4-BE49-F238E27FC236}">
                <a16:creationId xmlns:a16="http://schemas.microsoft.com/office/drawing/2014/main" id="{FE183127-C0BC-7640-A574-B6B41625062C}"/>
              </a:ext>
            </a:extLst>
          </p:cNvPr>
          <p:cNvSpPr/>
          <p:nvPr userDrawn="1"/>
        </p:nvSpPr>
        <p:spPr>
          <a:xfrm>
            <a:off x="-292099" y="482214"/>
            <a:ext cx="11890976" cy="1111507"/>
          </a:xfrm>
          <a:prstGeom prst="round2DiagRect">
            <a:avLst/>
          </a:prstGeom>
          <a:solidFill>
            <a:srgbClr val="273F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B8ED3-C7A8-954C-BCC1-D611C1965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01545"/>
            <a:ext cx="10515600" cy="672843"/>
          </a:xfrm>
        </p:spPr>
        <p:txBody>
          <a:bodyPr>
            <a:normAutofit/>
          </a:bodyPr>
          <a:lstStyle>
            <a:lvl1pPr>
              <a:defRPr sz="3200" b="0" i="0">
                <a:solidFill>
                  <a:schemeClr val="bg1"/>
                </a:solidFill>
                <a:latin typeface="Gotham-Medium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97728D07-E99A-8945-860B-766F5C1DA05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1091512" y="1964724"/>
            <a:ext cx="3295138" cy="4040660"/>
          </a:xfrm>
        </p:spPr>
        <p:txBody>
          <a:bodyPr/>
          <a:lstStyle>
            <a:lvl1pPr marL="2286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latin typeface="Proxima Nova" panose="02000506030000020004" pitchFamily="2" charset="0"/>
              </a:defRPr>
            </a:lvl1pPr>
            <a:lvl2pPr marL="457200" indent="0" algn="l">
              <a:buClr>
                <a:srgbClr val="2AAABE"/>
              </a:buClr>
              <a:buFont typeface="Arial" panose="020B0604020202020204" pitchFamily="34" charset="0"/>
              <a:buNone/>
              <a:defRPr b="0" i="0">
                <a:latin typeface="Proxima Nova" panose="02000506030000020004" pitchFamily="2" charset="0"/>
              </a:defRPr>
            </a:lvl2pPr>
            <a:lvl3pPr marL="11430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latin typeface="Proxima Nova" panose="02000506030000020004" pitchFamily="2" charset="0"/>
              </a:defRPr>
            </a:lvl5pPr>
          </a:lstStyle>
          <a:p>
            <a:pPr lvl="1"/>
            <a:r>
              <a:rPr lang="en-US" dirty="0"/>
              <a:t>Second level</a:t>
            </a:r>
          </a:p>
          <a:p>
            <a:pPr lvl="2"/>
            <a:endParaRPr lang="en-US" dirty="0"/>
          </a:p>
        </p:txBody>
      </p:sp>
      <p:pic>
        <p:nvPicPr>
          <p:cNvPr id="4" name="Picture 3" descr="A black and grey logo&#10;&#10;Description automatically generated">
            <a:extLst>
              <a:ext uri="{FF2B5EF4-FFF2-40B4-BE49-F238E27FC236}">
                <a16:creationId xmlns:a16="http://schemas.microsoft.com/office/drawing/2014/main" id="{3577D1AC-693F-7F85-D616-66026AC7CC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-499305" y="1374388"/>
            <a:ext cx="4720891" cy="525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100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MWD Cover B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62000">
              <a:srgbClr val="008BCA"/>
            </a:gs>
            <a:gs pos="92000">
              <a:srgbClr val="273F57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B7FF7-D43C-5F48-B889-7F62D9EB1E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11263" y="1524546"/>
            <a:ext cx="6435968" cy="1751501"/>
          </a:xfrm>
        </p:spPr>
        <p:txBody>
          <a:bodyPr anchor="b"/>
          <a:lstStyle>
            <a:lvl1pPr algn="r">
              <a:defRPr sz="6000" b="1" i="0">
                <a:solidFill>
                  <a:schemeClr val="bg1">
                    <a:lumMod val="95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34F622-ABF3-E540-8BCA-21213C18D565}"/>
              </a:ext>
            </a:extLst>
          </p:cNvPr>
          <p:cNvCxnSpPr>
            <a:cxnSpLocks/>
          </p:cNvCxnSpPr>
          <p:nvPr userDrawn="1"/>
        </p:nvCxnSpPr>
        <p:spPr>
          <a:xfrm>
            <a:off x="5890437" y="4398583"/>
            <a:ext cx="5656793" cy="0"/>
          </a:xfrm>
          <a:prstGeom prst="line">
            <a:avLst/>
          </a:prstGeom>
          <a:ln w="28575">
            <a:solidFill>
              <a:srgbClr val="5198B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236A5ECC-331E-A846-9B5F-6F7191C377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7538" y="4628732"/>
            <a:ext cx="6119692" cy="439973"/>
          </a:xfrm>
        </p:spPr>
        <p:txBody>
          <a:bodyPr>
            <a:noAutofit/>
          </a:bodyPr>
          <a:lstStyle>
            <a:lvl1pPr marL="0" indent="0" algn="r">
              <a:buNone/>
              <a:defRPr sz="2400" b="0" i="0">
                <a:solidFill>
                  <a:srgbClr val="FFA500"/>
                </a:solidFill>
                <a:latin typeface="Gotham-Book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D7050072-469B-3947-8C7E-613E5818C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63943" y="3502004"/>
            <a:ext cx="5983287" cy="719137"/>
          </a:xfrm>
        </p:spPr>
        <p:txBody>
          <a:bodyPr/>
          <a:lstStyle>
            <a:lvl1pPr marL="0" indent="0" algn="r">
              <a:buNone/>
              <a:defRPr b="0" i="0">
                <a:solidFill>
                  <a:schemeClr val="bg1"/>
                </a:solidFill>
                <a:latin typeface="Gotham-Medium" pitchFamily="2" charset="0"/>
              </a:defRPr>
            </a:lvl1pPr>
            <a:lvl2pPr marL="457200" indent="0" algn="r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pic>
        <p:nvPicPr>
          <p:cNvPr id="14" name="Picture 13" descr="A black and grey logo&#10;&#10;Description automatically generated">
            <a:extLst>
              <a:ext uri="{FF2B5EF4-FFF2-40B4-BE49-F238E27FC236}">
                <a16:creationId xmlns:a16="http://schemas.microsoft.com/office/drawing/2014/main" id="{B5270721-8054-77DD-357B-296E2CC7C1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-317500" y="929617"/>
            <a:ext cx="5745038" cy="6400800"/>
          </a:xfrm>
          <a:prstGeom prst="rect">
            <a:avLst/>
          </a:prstGeom>
        </p:spPr>
      </p:pic>
      <p:pic>
        <p:nvPicPr>
          <p:cNvPr id="18" name="Picture 17" descr="A black and white logo&#10;&#10;Description automatically generated">
            <a:extLst>
              <a:ext uri="{FF2B5EF4-FFF2-40B4-BE49-F238E27FC236}">
                <a16:creationId xmlns:a16="http://schemas.microsoft.com/office/drawing/2014/main" id="{B063E800-D2B3-1F07-3717-73820BED021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820117"/>
            <a:ext cx="6235700" cy="168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2252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MWD Cover C"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48000">
              <a:srgbClr val="008BCA"/>
            </a:gs>
          </a:gsLst>
          <a:lin ang="27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B7FF7-D43C-5F48-B889-7F62D9EB1E2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11263" y="1524546"/>
            <a:ext cx="6435968" cy="1751501"/>
          </a:xfrm>
        </p:spPr>
        <p:txBody>
          <a:bodyPr anchor="b"/>
          <a:lstStyle>
            <a:lvl1pPr algn="r">
              <a:defRPr sz="6000" b="1" i="0">
                <a:solidFill>
                  <a:schemeClr val="bg1">
                    <a:lumMod val="95000"/>
                  </a:schemeClr>
                </a:solidFill>
                <a:latin typeface="Helvetica" pitchFamily="2" charset="0"/>
              </a:defRPr>
            </a:lvl1pPr>
          </a:lstStyle>
          <a:p>
            <a:r>
              <a:rPr lang="en-US" dirty="0"/>
              <a:t>Click to edit title style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034F622-ABF3-E540-8BCA-21213C18D565}"/>
              </a:ext>
            </a:extLst>
          </p:cNvPr>
          <p:cNvCxnSpPr>
            <a:cxnSpLocks/>
          </p:cNvCxnSpPr>
          <p:nvPr userDrawn="1"/>
        </p:nvCxnSpPr>
        <p:spPr>
          <a:xfrm>
            <a:off x="5890437" y="4398583"/>
            <a:ext cx="5656793" cy="0"/>
          </a:xfrm>
          <a:prstGeom prst="line">
            <a:avLst/>
          </a:prstGeom>
          <a:ln w="28575">
            <a:solidFill>
              <a:srgbClr val="FFA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236A5ECC-331E-A846-9B5F-6F7191C377E2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27538" y="4628732"/>
            <a:ext cx="6119692" cy="439973"/>
          </a:xfrm>
        </p:spPr>
        <p:txBody>
          <a:bodyPr>
            <a:noAutofit/>
          </a:bodyPr>
          <a:lstStyle>
            <a:lvl1pPr marL="0" indent="0" algn="r">
              <a:buNone/>
              <a:defRPr sz="2400" b="0" i="0">
                <a:solidFill>
                  <a:srgbClr val="273F57"/>
                </a:solidFill>
                <a:latin typeface="Gotham-Book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D7050072-469B-3947-8C7E-613E5818CB0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63943" y="3502004"/>
            <a:ext cx="5983287" cy="719137"/>
          </a:xfrm>
        </p:spPr>
        <p:txBody>
          <a:bodyPr/>
          <a:lstStyle>
            <a:lvl1pPr marL="0" indent="0" algn="r">
              <a:buNone/>
              <a:defRPr b="0" i="0">
                <a:solidFill>
                  <a:schemeClr val="bg1"/>
                </a:solidFill>
                <a:latin typeface="Gotham-Medium" pitchFamily="2" charset="0"/>
              </a:defRPr>
            </a:lvl1pPr>
            <a:lvl2pPr marL="457200" indent="0" algn="r">
              <a:buNone/>
              <a:defRPr/>
            </a:lvl2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endParaRPr lang="en-US" dirty="0"/>
          </a:p>
        </p:txBody>
      </p:sp>
      <p:pic>
        <p:nvPicPr>
          <p:cNvPr id="14" name="Picture 13" descr="A black and grey logo&#10;&#10;Description automatically generated">
            <a:extLst>
              <a:ext uri="{FF2B5EF4-FFF2-40B4-BE49-F238E27FC236}">
                <a16:creationId xmlns:a16="http://schemas.microsoft.com/office/drawing/2014/main" id="{B5270721-8054-77DD-357B-296E2CC7C18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-317500" y="929617"/>
            <a:ext cx="5745038" cy="6400800"/>
          </a:xfrm>
          <a:prstGeom prst="rect">
            <a:avLst/>
          </a:prstGeom>
        </p:spPr>
      </p:pic>
      <p:pic>
        <p:nvPicPr>
          <p:cNvPr id="18" name="Picture 17" descr="A black and white logo&#10;&#10;Description automatically generated">
            <a:extLst>
              <a:ext uri="{FF2B5EF4-FFF2-40B4-BE49-F238E27FC236}">
                <a16:creationId xmlns:a16="http://schemas.microsoft.com/office/drawing/2014/main" id="{B063E800-D2B3-1F07-3717-73820BED0217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4820117"/>
            <a:ext cx="6235700" cy="1685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007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MWD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8DE7C46-5F6C-BE4C-9160-E5AA39E58EB3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273F57"/>
              </a:gs>
              <a:gs pos="99000">
                <a:srgbClr val="00517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47BDB-38F3-BA42-A01A-1E8B85BA5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718488"/>
            <a:ext cx="10515599" cy="3361038"/>
          </a:xfrm>
        </p:spPr>
        <p:txBody>
          <a:bodyPr/>
          <a:lstStyle>
            <a:lvl1pPr marL="2286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1pPr>
            <a:lvl2pPr marL="6858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2pPr>
            <a:lvl3pPr marL="11430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7C7490-995E-6545-B13C-41AB8B0BB249}"/>
              </a:ext>
            </a:extLst>
          </p:cNvPr>
          <p:cNvSpPr/>
          <p:nvPr userDrawn="1"/>
        </p:nvSpPr>
        <p:spPr>
          <a:xfrm>
            <a:off x="0" y="551121"/>
            <a:ext cx="10692713" cy="1111507"/>
          </a:xfrm>
          <a:prstGeom prst="rect">
            <a:avLst/>
          </a:prstGeom>
          <a:gradFill>
            <a:gsLst>
              <a:gs pos="49000">
                <a:srgbClr val="0065B0">
                  <a:alpha val="89000"/>
                </a:srgbClr>
              </a:gs>
              <a:gs pos="99000">
                <a:srgbClr val="2AAABE"/>
              </a:gs>
            </a:gsLst>
            <a:lin ang="45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B8ED3-C7A8-954C-BCC1-D611C1965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26259"/>
            <a:ext cx="9269627" cy="672843"/>
          </a:xfrm>
        </p:spPr>
        <p:txBody>
          <a:bodyPr>
            <a:normAutofit/>
          </a:bodyPr>
          <a:lstStyle>
            <a:lvl1pPr>
              <a:defRPr sz="3200" b="0" i="0">
                <a:solidFill>
                  <a:schemeClr val="bg1"/>
                </a:solidFill>
                <a:latin typeface="Gotham-Medium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8A24A0DE-9F6F-454A-988E-A577EED97D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1865313"/>
            <a:ext cx="9590903" cy="630237"/>
          </a:xfrm>
        </p:spPr>
        <p:txBody>
          <a:bodyPr/>
          <a:lstStyle>
            <a:lvl1pPr marL="0" indent="0">
              <a:buNone/>
              <a:defRPr b="0" i="0">
                <a:solidFill>
                  <a:srgbClr val="0065B0"/>
                </a:solidFill>
                <a:latin typeface="Gotham-Book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4412F318-707E-DD43-B8D3-383B73B8EAE6}"/>
              </a:ext>
            </a:extLst>
          </p:cNvPr>
          <p:cNvCxnSpPr/>
          <p:nvPr userDrawn="1"/>
        </p:nvCxnSpPr>
        <p:spPr>
          <a:xfrm>
            <a:off x="615777" y="2495550"/>
            <a:ext cx="9973962" cy="0"/>
          </a:xfrm>
          <a:prstGeom prst="line">
            <a:avLst/>
          </a:prstGeom>
          <a:ln w="25400">
            <a:solidFill>
              <a:srgbClr val="FFA5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ooter Placeholder 4">
            <a:extLst>
              <a:ext uri="{FF2B5EF4-FFF2-40B4-BE49-F238E27FC236}">
                <a16:creationId xmlns:a16="http://schemas.microsoft.com/office/drawing/2014/main" id="{0E07532D-6A91-2E4D-923A-3008E2559A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781800" y="6436254"/>
            <a:ext cx="5274734" cy="42174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 spc="100" baseline="0">
                <a:solidFill>
                  <a:schemeClr val="bg1"/>
                </a:solidFill>
                <a:latin typeface="Gotham-Book" pitchFamily="2" charset="0"/>
              </a:defRPr>
            </a:lvl1pPr>
          </a:lstStyle>
          <a:p>
            <a:r>
              <a:rPr lang="en-US" dirty="0"/>
              <a:t>COMMUNICATIONS &amp; CUSTOMER SERVICE COMMITTEE MEETING</a:t>
            </a:r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DEE18118-84DE-9149-A0E8-BA7330571B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35465" y="6402387"/>
            <a:ext cx="48031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bg1"/>
                </a:solidFill>
                <a:latin typeface="Gotham-Book" pitchFamily="2" charset="0"/>
              </a:defRPr>
            </a:lvl1pPr>
          </a:lstStyle>
          <a:p>
            <a:fld id="{BA6ECC40-5687-854F-BF7E-BCFAE627606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949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MWD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8DE7C46-5F6C-BE4C-9160-E5AA39E58EB3}"/>
              </a:ext>
            </a:extLst>
          </p:cNvPr>
          <p:cNvSpPr/>
          <p:nvPr userDrawn="1"/>
        </p:nvSpPr>
        <p:spPr>
          <a:xfrm>
            <a:off x="0" y="6323656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273F57"/>
              </a:gs>
              <a:gs pos="99000">
                <a:srgbClr val="00517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47BDB-38F3-BA42-A01A-1E8B85BA5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2088292"/>
            <a:ext cx="5006546" cy="3991234"/>
          </a:xfrm>
        </p:spPr>
        <p:txBody>
          <a:bodyPr/>
          <a:lstStyle>
            <a:lvl1pPr marL="2286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1pPr>
            <a:lvl2pPr marL="6858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2pPr>
            <a:lvl3pPr marL="11430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17BB8-214B-2545-B5B9-33AFA6AD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64300" y="6389730"/>
            <a:ext cx="5474388" cy="365125"/>
          </a:xfrm>
        </p:spPr>
        <p:txBody>
          <a:bodyPr/>
          <a:lstStyle>
            <a:lvl1pPr algn="r">
              <a:defRPr b="0" i="0" spc="100" baseline="0">
                <a:solidFill>
                  <a:schemeClr val="bg1"/>
                </a:solidFill>
                <a:latin typeface="Gotham-Book" pitchFamily="2" charset="0"/>
              </a:defRPr>
            </a:lvl1pPr>
          </a:lstStyle>
          <a:p>
            <a:r>
              <a:rPr lang="en-US" dirty="0"/>
              <a:t>COMMUNICATIONS &amp; CUSTOMER SERVICE COMMITTEE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D016F-5D7C-154B-A409-026C90B52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0774" y="6402387"/>
            <a:ext cx="40571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A6ECC40-5687-854F-BF7E-BCFAE62760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7C7490-995E-6545-B13C-41AB8B0BB249}"/>
              </a:ext>
            </a:extLst>
          </p:cNvPr>
          <p:cNvSpPr/>
          <p:nvPr userDrawn="1"/>
        </p:nvSpPr>
        <p:spPr>
          <a:xfrm>
            <a:off x="-16475" y="534344"/>
            <a:ext cx="10692713" cy="1111507"/>
          </a:xfrm>
          <a:prstGeom prst="rect">
            <a:avLst/>
          </a:prstGeom>
          <a:gradFill>
            <a:gsLst>
              <a:gs pos="49000">
                <a:srgbClr val="0065B0">
                  <a:alpha val="89000"/>
                </a:srgbClr>
              </a:gs>
              <a:gs pos="99000">
                <a:srgbClr val="2AAABE"/>
              </a:gs>
            </a:gsLst>
            <a:lin ang="45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B8ED3-C7A8-954C-BCC1-D611C1965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26259"/>
            <a:ext cx="9269627" cy="672843"/>
          </a:xfrm>
        </p:spPr>
        <p:txBody>
          <a:bodyPr>
            <a:normAutofit/>
          </a:bodyPr>
          <a:lstStyle>
            <a:lvl1pPr>
              <a:defRPr sz="3200" b="0" i="0">
                <a:solidFill>
                  <a:schemeClr val="bg1"/>
                </a:solidFill>
                <a:latin typeface="Gotham-Medium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4C09BD5-80C1-D44E-975C-B0B614D93CE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47253" y="2089664"/>
            <a:ext cx="5006546" cy="3991234"/>
          </a:xfrm>
        </p:spPr>
        <p:txBody>
          <a:bodyPr/>
          <a:lstStyle>
            <a:lvl1pPr marL="2286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1pPr>
            <a:lvl2pPr marL="6858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2pPr>
            <a:lvl3pPr marL="11430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874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MWD 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78DE7C46-5F6C-BE4C-9160-E5AA39E58EB3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273F57"/>
              </a:gs>
              <a:gs pos="99000">
                <a:srgbClr val="00517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47BDB-38F3-BA42-A01A-1E8B85BA5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1" y="1819897"/>
            <a:ext cx="5006546" cy="3991234"/>
          </a:xfrm>
        </p:spPr>
        <p:txBody>
          <a:bodyPr/>
          <a:lstStyle>
            <a:lvl1pPr marL="2286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1pPr>
            <a:lvl2pPr marL="6858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2pPr>
            <a:lvl3pPr marL="11430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17BB8-214B-2545-B5B9-33AFA6AD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540500" y="6389730"/>
            <a:ext cx="5398188" cy="365125"/>
          </a:xfrm>
        </p:spPr>
        <p:txBody>
          <a:bodyPr/>
          <a:lstStyle>
            <a:lvl1pPr algn="r">
              <a:defRPr b="0" i="0" spc="100" baseline="0">
                <a:solidFill>
                  <a:schemeClr val="bg1"/>
                </a:solidFill>
                <a:latin typeface="Gotham-Book" pitchFamily="2" charset="0"/>
              </a:defRPr>
            </a:lvl1pPr>
          </a:lstStyle>
          <a:p>
            <a:r>
              <a:rPr lang="en-US" dirty="0"/>
              <a:t>COMMUNICATIONS &amp; CUSTOMER SERVICE COMMITTEE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D016F-5D7C-154B-A409-026C90B52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0774" y="6402387"/>
            <a:ext cx="40571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A6ECC40-5687-854F-BF7E-BCFAE62760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7C7490-995E-6545-B13C-41AB8B0BB249}"/>
              </a:ext>
            </a:extLst>
          </p:cNvPr>
          <p:cNvSpPr/>
          <p:nvPr userDrawn="1"/>
        </p:nvSpPr>
        <p:spPr>
          <a:xfrm>
            <a:off x="-16475" y="1"/>
            <a:ext cx="11370274" cy="351692"/>
          </a:xfrm>
          <a:prstGeom prst="rect">
            <a:avLst/>
          </a:prstGeom>
          <a:gradFill>
            <a:gsLst>
              <a:gs pos="49000">
                <a:srgbClr val="0065B0">
                  <a:alpha val="89000"/>
                </a:srgbClr>
              </a:gs>
              <a:gs pos="99000">
                <a:srgbClr val="2AAABE"/>
              </a:gs>
            </a:gsLst>
            <a:lin ang="45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B8ED3-C7A8-954C-BCC1-D611C1965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26259"/>
            <a:ext cx="9269627" cy="672843"/>
          </a:xfrm>
        </p:spPr>
        <p:txBody>
          <a:bodyPr>
            <a:normAutofit/>
          </a:bodyPr>
          <a:lstStyle>
            <a:lvl1pPr>
              <a:defRPr sz="3200" b="0" i="0">
                <a:gradFill>
                  <a:gsLst>
                    <a:gs pos="49000">
                      <a:srgbClr val="0065B0">
                        <a:alpha val="89000"/>
                      </a:srgbClr>
                    </a:gs>
                    <a:gs pos="99000">
                      <a:srgbClr val="2AAABE"/>
                    </a:gs>
                  </a:gsLst>
                  <a:lin ang="4500000" scaled="0"/>
                </a:gradFill>
                <a:latin typeface="Gotham-Medium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4C09BD5-80C1-D44E-975C-B0B614D93CE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47253" y="1821269"/>
            <a:ext cx="5006546" cy="3991234"/>
          </a:xfrm>
        </p:spPr>
        <p:txBody>
          <a:bodyPr/>
          <a:lstStyle>
            <a:lvl1pPr marL="2286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1pPr>
            <a:lvl2pPr marL="6858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2pPr>
            <a:lvl3pPr marL="11430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A63E2D-505D-594C-B737-27B1BC9AA2C7}"/>
              </a:ext>
            </a:extLst>
          </p:cNvPr>
          <p:cNvCxnSpPr/>
          <p:nvPr userDrawn="1"/>
        </p:nvCxnSpPr>
        <p:spPr>
          <a:xfrm>
            <a:off x="697839" y="1393582"/>
            <a:ext cx="9973962" cy="0"/>
          </a:xfrm>
          <a:prstGeom prst="line">
            <a:avLst/>
          </a:prstGeom>
          <a:ln w="25400">
            <a:solidFill>
              <a:srgbClr val="273F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35208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MWD 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4C640CA-A1B0-DF4C-803B-3F4746ACA2A6}"/>
              </a:ext>
            </a:extLst>
          </p:cNvPr>
          <p:cNvSpPr/>
          <p:nvPr userDrawn="1"/>
        </p:nvSpPr>
        <p:spPr>
          <a:xfrm>
            <a:off x="-16475" y="205277"/>
            <a:ext cx="4060937" cy="6136053"/>
          </a:xfrm>
          <a:prstGeom prst="rect">
            <a:avLst/>
          </a:prstGeom>
          <a:solidFill>
            <a:schemeClr val="bg1">
              <a:lumMod val="85000"/>
              <a:alpha val="91967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DE7C46-5F6C-BE4C-9160-E5AA39E58EB3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273F57"/>
              </a:gs>
              <a:gs pos="99000">
                <a:srgbClr val="00517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17BB8-214B-2545-B5B9-33AFA6AD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372100" y="6389730"/>
            <a:ext cx="6566588" cy="365125"/>
          </a:xfrm>
        </p:spPr>
        <p:txBody>
          <a:bodyPr/>
          <a:lstStyle>
            <a:lvl1pPr algn="r">
              <a:defRPr b="0" i="0" spc="100" baseline="0">
                <a:solidFill>
                  <a:schemeClr val="bg1"/>
                </a:solidFill>
                <a:latin typeface="Gotham-Book" pitchFamily="2" charset="0"/>
              </a:defRPr>
            </a:lvl1pPr>
          </a:lstStyle>
          <a:p>
            <a:r>
              <a:rPr lang="en-US" dirty="0"/>
              <a:t>COMMUNICATIONS &amp; CUSTOMER SERVICE COMMITTEE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D016F-5D7C-154B-A409-026C90B52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0774" y="6402387"/>
            <a:ext cx="40571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A6ECC40-5687-854F-BF7E-BCFAE62760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7C7490-995E-6545-B13C-41AB8B0BB249}"/>
              </a:ext>
            </a:extLst>
          </p:cNvPr>
          <p:cNvSpPr/>
          <p:nvPr userDrawn="1"/>
        </p:nvSpPr>
        <p:spPr>
          <a:xfrm>
            <a:off x="-16475" y="1"/>
            <a:ext cx="11370274" cy="351692"/>
          </a:xfrm>
          <a:prstGeom prst="rect">
            <a:avLst/>
          </a:prstGeom>
          <a:gradFill>
            <a:gsLst>
              <a:gs pos="49000">
                <a:srgbClr val="0065B0">
                  <a:alpha val="89000"/>
                </a:srgbClr>
              </a:gs>
              <a:gs pos="99000">
                <a:srgbClr val="2AAABE"/>
              </a:gs>
            </a:gsLst>
            <a:lin ang="4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B8ED3-C7A8-954C-BCC1-D611C1965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1260" y="1041904"/>
            <a:ext cx="3030415" cy="1301400"/>
          </a:xfrm>
          <a:noFill/>
        </p:spPr>
        <p:txBody>
          <a:bodyPr>
            <a:normAutofit/>
          </a:bodyPr>
          <a:lstStyle>
            <a:lvl1pPr>
              <a:defRPr sz="2800" b="0" i="0">
                <a:gradFill>
                  <a:gsLst>
                    <a:gs pos="33000">
                      <a:srgbClr val="0065B0">
                        <a:alpha val="89000"/>
                      </a:srgbClr>
                    </a:gs>
                    <a:gs pos="82000">
                      <a:srgbClr val="2AAABE"/>
                    </a:gs>
                  </a:gsLst>
                  <a:lin ang="3600000" scaled="0"/>
                </a:gradFill>
                <a:latin typeface="Gotham-Medium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4C09BD5-80C1-D44E-975C-B0B614D93CE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21157" y="1034372"/>
            <a:ext cx="6932641" cy="3991234"/>
          </a:xfrm>
        </p:spPr>
        <p:txBody>
          <a:bodyPr/>
          <a:lstStyle>
            <a:lvl1pPr marL="2286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1pPr>
            <a:lvl2pPr marL="6858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2pPr>
            <a:lvl3pPr marL="11430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09A63E2D-505D-594C-B737-27B1BC9AA2C7}"/>
              </a:ext>
            </a:extLst>
          </p:cNvPr>
          <p:cNvCxnSpPr>
            <a:cxnSpLocks/>
          </p:cNvCxnSpPr>
          <p:nvPr userDrawn="1"/>
        </p:nvCxnSpPr>
        <p:spPr>
          <a:xfrm>
            <a:off x="333631" y="2343304"/>
            <a:ext cx="3074220" cy="0"/>
          </a:xfrm>
          <a:prstGeom prst="line">
            <a:avLst/>
          </a:prstGeom>
          <a:ln w="25400">
            <a:solidFill>
              <a:srgbClr val="273F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 descr="A black and grey logo&#10;&#10;Description automatically generated">
            <a:extLst>
              <a:ext uri="{FF2B5EF4-FFF2-40B4-BE49-F238E27FC236}">
                <a16:creationId xmlns:a16="http://schemas.microsoft.com/office/drawing/2014/main" id="{55CAFDBA-F3D9-3C03-34A7-32A6023E81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-1009359" y="1325196"/>
            <a:ext cx="4720891" cy="525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8824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MWD 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A91D7309-36C2-B641-8B39-E8E4097F38AF}"/>
              </a:ext>
            </a:extLst>
          </p:cNvPr>
          <p:cNvSpPr/>
          <p:nvPr userDrawn="1"/>
        </p:nvSpPr>
        <p:spPr>
          <a:xfrm>
            <a:off x="0" y="2125604"/>
            <a:ext cx="4421156" cy="4382285"/>
          </a:xfrm>
          <a:prstGeom prst="rect">
            <a:avLst/>
          </a:prstGeom>
          <a:solidFill>
            <a:srgbClr val="0065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4C640CA-A1B0-DF4C-803B-3F4746ACA2A6}"/>
              </a:ext>
            </a:extLst>
          </p:cNvPr>
          <p:cNvSpPr/>
          <p:nvPr userDrawn="1"/>
        </p:nvSpPr>
        <p:spPr>
          <a:xfrm>
            <a:off x="4421157" y="2125605"/>
            <a:ext cx="7864628" cy="4303558"/>
          </a:xfrm>
          <a:prstGeom prst="rect">
            <a:avLst/>
          </a:prstGeom>
          <a:solidFill>
            <a:schemeClr val="bg1">
              <a:lumMod val="85000"/>
              <a:alpha val="36742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8DE7C46-5F6C-BE4C-9160-E5AA39E58EB3}"/>
              </a:ext>
            </a:extLst>
          </p:cNvPr>
          <p:cNvSpPr/>
          <p:nvPr userDrawn="1"/>
        </p:nvSpPr>
        <p:spPr>
          <a:xfrm>
            <a:off x="0" y="6311900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273F57"/>
              </a:gs>
              <a:gs pos="99000">
                <a:srgbClr val="00517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97C7490-995E-6545-B13C-41AB8B0BB249}"/>
              </a:ext>
            </a:extLst>
          </p:cNvPr>
          <p:cNvSpPr/>
          <p:nvPr userDrawn="1"/>
        </p:nvSpPr>
        <p:spPr>
          <a:xfrm>
            <a:off x="-16475" y="1"/>
            <a:ext cx="11370274" cy="351692"/>
          </a:xfrm>
          <a:prstGeom prst="rect">
            <a:avLst/>
          </a:prstGeom>
          <a:gradFill>
            <a:gsLst>
              <a:gs pos="49000">
                <a:srgbClr val="0065B0">
                  <a:alpha val="89000"/>
                </a:srgbClr>
              </a:gs>
              <a:gs pos="99000">
                <a:srgbClr val="2AAABE"/>
              </a:gs>
            </a:gsLst>
            <a:lin ang="45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04C09BD5-80C1-D44E-975C-B0B614D93CE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879866" y="3041847"/>
            <a:ext cx="6932641" cy="2919046"/>
          </a:xfrm>
        </p:spPr>
        <p:txBody>
          <a:bodyPr>
            <a:normAutofit/>
          </a:bodyPr>
          <a:lstStyle>
            <a:lvl1pPr marL="228600" indent="-228600">
              <a:buClr>
                <a:srgbClr val="2AAABE"/>
              </a:buClr>
              <a:buFont typeface="Arial" panose="020B0604020202020204" pitchFamily="34" charset="0"/>
              <a:buChar char="•"/>
              <a:defRPr sz="2000" b="0" i="0">
                <a:solidFill>
                  <a:srgbClr val="273F57"/>
                </a:solidFill>
                <a:latin typeface="Proxima Nova" panose="02000506030000020004" pitchFamily="2" charset="0"/>
              </a:defRPr>
            </a:lvl1pPr>
            <a:lvl2pPr marL="685800" indent="-228600">
              <a:buClr>
                <a:srgbClr val="2AAABE"/>
              </a:buClr>
              <a:buFont typeface="Arial" panose="020B0604020202020204" pitchFamily="34" charset="0"/>
              <a:buChar char="•"/>
              <a:defRPr sz="2000" b="0" i="0">
                <a:solidFill>
                  <a:srgbClr val="273F57"/>
                </a:solidFill>
                <a:latin typeface="Proxima Nova" panose="02000506030000020004" pitchFamily="2" charset="0"/>
              </a:defRPr>
            </a:lvl2pPr>
            <a:lvl3pPr marL="1143000" indent="-228600">
              <a:buClr>
                <a:srgbClr val="2AAABE"/>
              </a:buClr>
              <a:buFont typeface="Arial" panose="020B0604020202020204" pitchFamily="34" charset="0"/>
              <a:buChar char="•"/>
              <a:defRPr sz="2000" b="0" i="0">
                <a:solidFill>
                  <a:srgbClr val="273F57"/>
                </a:solidFill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5" name="Text Placeholder 13">
            <a:extLst>
              <a:ext uri="{FF2B5EF4-FFF2-40B4-BE49-F238E27FC236}">
                <a16:creationId xmlns:a16="http://schemas.microsoft.com/office/drawing/2014/main" id="{CA0E5A88-F6D3-2545-B658-D0A227610AF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927324" y="2391249"/>
            <a:ext cx="6932641" cy="469860"/>
          </a:xfrm>
        </p:spPr>
        <p:txBody>
          <a:bodyPr/>
          <a:lstStyle>
            <a:lvl1pPr marL="0" indent="0">
              <a:buNone/>
              <a:defRPr b="0" i="0">
                <a:solidFill>
                  <a:srgbClr val="0065B0"/>
                </a:solidFill>
                <a:latin typeface="Proxima Nova" panose="02000506030000020004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87DD0F0-6D7D-AA4D-966B-582F3E3E1390}"/>
              </a:ext>
            </a:extLst>
          </p:cNvPr>
          <p:cNvSpPr>
            <a:spLocks noGrp="1"/>
          </p:cNvSpPr>
          <p:nvPr>
            <p:ph idx="15"/>
          </p:nvPr>
        </p:nvSpPr>
        <p:spPr>
          <a:xfrm>
            <a:off x="485097" y="3060400"/>
            <a:ext cx="3540562" cy="2919046"/>
          </a:xfrm>
        </p:spPr>
        <p:txBody>
          <a:bodyPr>
            <a:normAutofit/>
          </a:bodyPr>
          <a:lstStyle>
            <a:lvl1pPr marL="228600" indent="-228600">
              <a:buClr>
                <a:srgbClr val="FBAF3A"/>
              </a:buClr>
              <a:buFont typeface="Arial" panose="020B0604020202020204" pitchFamily="34" charset="0"/>
              <a:buChar char="•"/>
              <a:defRPr sz="2000" b="0" i="0">
                <a:solidFill>
                  <a:schemeClr val="bg1"/>
                </a:solidFill>
                <a:latin typeface="Proxima Nova" panose="02000506030000020004" pitchFamily="2" charset="0"/>
              </a:defRPr>
            </a:lvl1pPr>
            <a:lvl2pPr marL="685800" indent="-228600">
              <a:buClr>
                <a:srgbClr val="FBAF3A"/>
              </a:buClr>
              <a:buFont typeface="Arial" panose="020B0604020202020204" pitchFamily="34" charset="0"/>
              <a:buChar char="•"/>
              <a:defRPr sz="2000" b="0" i="0">
                <a:solidFill>
                  <a:schemeClr val="bg1"/>
                </a:solidFill>
                <a:latin typeface="Proxima Nova" panose="02000506030000020004" pitchFamily="2" charset="0"/>
              </a:defRPr>
            </a:lvl2pPr>
            <a:lvl3pPr marL="1143000" indent="-228600">
              <a:buClr>
                <a:srgbClr val="FBAF3A"/>
              </a:buClr>
              <a:buFont typeface="Arial" panose="020B0604020202020204" pitchFamily="34" charset="0"/>
              <a:buChar char="•"/>
              <a:defRPr sz="2000" b="0" i="0">
                <a:solidFill>
                  <a:schemeClr val="bg1"/>
                </a:solidFill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7" name="Text Placeholder 13">
            <a:extLst>
              <a:ext uri="{FF2B5EF4-FFF2-40B4-BE49-F238E27FC236}">
                <a16:creationId xmlns:a16="http://schemas.microsoft.com/office/drawing/2014/main" id="{14D7EB87-F1CC-B549-9205-9746CF821DB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85096" y="2391249"/>
            <a:ext cx="3641427" cy="469860"/>
          </a:xfrm>
        </p:spPr>
        <p:txBody>
          <a:bodyPr/>
          <a:lstStyle>
            <a:lvl1pPr marL="0" indent="0">
              <a:buNone/>
              <a:defRPr b="0" i="0">
                <a:solidFill>
                  <a:schemeClr val="bg1"/>
                </a:solidFill>
                <a:latin typeface="Proxima Nova" panose="02000506030000020004" pitchFamily="2" charset="0"/>
              </a:defRPr>
            </a:lvl1pPr>
          </a:lstStyle>
          <a:p>
            <a:pPr lvl="0"/>
            <a:r>
              <a:rPr lang="en-US" dirty="0"/>
              <a:t>Click to edit master</a:t>
            </a: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BC7A769A-E2A3-7344-92BA-3E6EF57A9D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5096" y="1403616"/>
            <a:ext cx="10122955" cy="493819"/>
          </a:xfrm>
          <a:noFill/>
        </p:spPr>
        <p:txBody>
          <a:bodyPr>
            <a:normAutofit/>
          </a:bodyPr>
          <a:lstStyle>
            <a:lvl1pPr>
              <a:defRPr sz="2800" b="0" i="0">
                <a:solidFill>
                  <a:srgbClr val="2AAABE"/>
                </a:solidFill>
                <a:latin typeface="Gotham-Book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B0B3A092-D67C-344F-AC3C-4B8AFB184C68}"/>
              </a:ext>
            </a:extLst>
          </p:cNvPr>
          <p:cNvCxnSpPr>
            <a:cxnSpLocks/>
          </p:cNvCxnSpPr>
          <p:nvPr userDrawn="1"/>
        </p:nvCxnSpPr>
        <p:spPr>
          <a:xfrm>
            <a:off x="365760" y="1311521"/>
            <a:ext cx="10242291" cy="0"/>
          </a:xfrm>
          <a:prstGeom prst="line">
            <a:avLst/>
          </a:prstGeom>
          <a:ln w="19050">
            <a:solidFill>
              <a:srgbClr val="273F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8F07C1D5-7419-C349-9399-B21E4A6B5B7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85096" y="705947"/>
            <a:ext cx="10121900" cy="459829"/>
          </a:xfrm>
        </p:spPr>
        <p:txBody>
          <a:bodyPr>
            <a:noAutofit/>
          </a:bodyPr>
          <a:lstStyle>
            <a:lvl1pPr marL="0" indent="0">
              <a:buNone/>
              <a:defRPr sz="3200" b="0" i="0">
                <a:gradFill>
                  <a:gsLst>
                    <a:gs pos="0">
                      <a:srgbClr val="0065B0"/>
                    </a:gs>
                    <a:gs pos="99000">
                      <a:srgbClr val="2AAABE"/>
                    </a:gs>
                  </a:gsLst>
                  <a:lin ang="2700000" scaled="1"/>
                </a:gradFill>
                <a:latin typeface="Gotham-Medium" pitchFamily="2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ED016F-5D7C-154B-A409-026C90B523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0774" y="6402387"/>
            <a:ext cx="40571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A6ECC40-5687-854F-BF7E-BCFAE627606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017BB8-214B-2545-B5B9-33AFA6AD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626101" y="6389730"/>
            <a:ext cx="6312588" cy="365125"/>
          </a:xfrm>
        </p:spPr>
        <p:txBody>
          <a:bodyPr/>
          <a:lstStyle>
            <a:lvl1pPr algn="r">
              <a:defRPr b="0" i="0" spc="100" baseline="0">
                <a:solidFill>
                  <a:schemeClr val="bg1"/>
                </a:solidFill>
                <a:latin typeface="GothamBook" pitchFamily="50" charset="0"/>
              </a:defRPr>
            </a:lvl1pPr>
          </a:lstStyle>
          <a:p>
            <a:r>
              <a:rPr lang="en-US" dirty="0"/>
              <a:t>COMMUNICATIONS &amp; CUSTOMER SERVICE COMMITTEE MEETING</a:t>
            </a:r>
          </a:p>
        </p:txBody>
      </p:sp>
      <p:pic>
        <p:nvPicPr>
          <p:cNvPr id="2" name="Picture 1" descr="A black and grey logo&#10;&#10;Description automatically generated">
            <a:extLst>
              <a:ext uri="{FF2B5EF4-FFF2-40B4-BE49-F238E27FC236}">
                <a16:creationId xmlns:a16="http://schemas.microsoft.com/office/drawing/2014/main" id="{39B5AC01-85C9-E957-E4F0-35CF1B382EB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-840180" y="2192712"/>
            <a:ext cx="3909206" cy="435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1821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MWD 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5ED460E-EB9C-ED4E-8E1B-DB7ACEAAF66D}"/>
              </a:ext>
            </a:extLst>
          </p:cNvPr>
          <p:cNvSpPr/>
          <p:nvPr userDrawn="1"/>
        </p:nvSpPr>
        <p:spPr>
          <a:xfrm rot="10800000">
            <a:off x="-1" y="0"/>
            <a:ext cx="2558535" cy="6858000"/>
          </a:xfrm>
          <a:prstGeom prst="rect">
            <a:avLst/>
          </a:prstGeom>
          <a:gradFill>
            <a:gsLst>
              <a:gs pos="0">
                <a:srgbClr val="0065B0">
                  <a:alpha val="89000"/>
                </a:srgbClr>
              </a:gs>
              <a:gs pos="99000">
                <a:srgbClr val="2AAABE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947BDB-38F3-BA42-A01A-1E8B85BA52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77978" y="1964724"/>
            <a:ext cx="8375822" cy="4040660"/>
          </a:xfrm>
        </p:spPr>
        <p:txBody>
          <a:bodyPr/>
          <a:lstStyle>
            <a:lvl1pPr marL="2286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1pPr>
            <a:lvl2pPr marL="6858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2pPr>
            <a:lvl3pPr marL="11430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3pPr>
            <a:lvl4pPr marL="16002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4pPr>
            <a:lvl5pPr marL="2057400" indent="-228600">
              <a:buClr>
                <a:srgbClr val="2AAABE"/>
              </a:buClr>
              <a:buFont typeface="Arial" panose="020B0604020202020204" pitchFamily="34" charset="0"/>
              <a:buChar char="•"/>
              <a:defRPr b="0" i="0">
                <a:solidFill>
                  <a:srgbClr val="273F57"/>
                </a:solidFill>
                <a:latin typeface="Proxima Nova" panose="02000506030000020004" pitchFamily="2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Round Diagonal Corner Rectangle 8">
            <a:extLst>
              <a:ext uri="{FF2B5EF4-FFF2-40B4-BE49-F238E27FC236}">
                <a16:creationId xmlns:a16="http://schemas.microsoft.com/office/drawing/2014/main" id="{FE183127-C0BC-7640-A574-B6B41625062C}"/>
              </a:ext>
            </a:extLst>
          </p:cNvPr>
          <p:cNvSpPr/>
          <p:nvPr userDrawn="1"/>
        </p:nvSpPr>
        <p:spPr>
          <a:xfrm>
            <a:off x="-304799" y="482214"/>
            <a:ext cx="11903676" cy="1111507"/>
          </a:xfrm>
          <a:prstGeom prst="round2DiagRect">
            <a:avLst/>
          </a:prstGeom>
          <a:solidFill>
            <a:srgbClr val="273F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55B8ED3-C7A8-954C-BCC1-D611C1965D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701545"/>
            <a:ext cx="10515600" cy="672843"/>
          </a:xfrm>
        </p:spPr>
        <p:txBody>
          <a:bodyPr>
            <a:normAutofit/>
          </a:bodyPr>
          <a:lstStyle>
            <a:lvl1pPr>
              <a:defRPr sz="3200" b="0" i="0">
                <a:solidFill>
                  <a:schemeClr val="bg1"/>
                </a:solidFill>
                <a:latin typeface="Gotham-Medium" pitchFamily="2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136EFC-4167-2741-AD46-293ADF39665E}"/>
              </a:ext>
            </a:extLst>
          </p:cNvPr>
          <p:cNvSpPr/>
          <p:nvPr userDrawn="1"/>
        </p:nvSpPr>
        <p:spPr>
          <a:xfrm>
            <a:off x="0" y="6324257"/>
            <a:ext cx="12192000" cy="546100"/>
          </a:xfrm>
          <a:prstGeom prst="rect">
            <a:avLst/>
          </a:prstGeom>
          <a:gradFill flip="none" rotWithShape="1">
            <a:gsLst>
              <a:gs pos="0">
                <a:srgbClr val="273F57"/>
              </a:gs>
              <a:gs pos="99000">
                <a:srgbClr val="00517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7720C10-336E-C847-836C-0D48F69A1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89700" y="6389730"/>
            <a:ext cx="5448988" cy="365125"/>
          </a:xfrm>
        </p:spPr>
        <p:txBody>
          <a:bodyPr/>
          <a:lstStyle>
            <a:lvl1pPr algn="r">
              <a:defRPr b="0" i="0" spc="100" baseline="0">
                <a:solidFill>
                  <a:schemeClr val="bg1"/>
                </a:solidFill>
                <a:latin typeface="Gotham-Book" pitchFamily="2" charset="0"/>
              </a:defRPr>
            </a:lvl1pPr>
          </a:lstStyle>
          <a:p>
            <a:r>
              <a:rPr lang="en-US" dirty="0"/>
              <a:t>COMMUNICATIONS &amp; CUSTOMER SERVICE COMMITTEE MEETING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E371BDD1-368C-4740-BE7B-50EBCB76A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0774" y="6402387"/>
            <a:ext cx="405714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A6ECC40-5687-854F-BF7E-BCFAE627606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 descr="A black and grey logo&#10;&#10;Description automatically generated">
            <a:extLst>
              <a:ext uri="{FF2B5EF4-FFF2-40B4-BE49-F238E27FC236}">
                <a16:creationId xmlns:a16="http://schemas.microsoft.com/office/drawing/2014/main" id="{81FCA0A0-6CAE-7C8F-DB62-87986C12EC9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flipH="1">
            <a:off x="-1081180" y="1355177"/>
            <a:ext cx="4720891" cy="52597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991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D8188E3-F7B8-9549-BD7C-DE6A0B8E0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3DC3D-F658-9947-932F-7863A25AA5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19BC9-29AE-8043-8913-883FBD5FAC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819555-B2CE-3C43-AABF-3B537D71E09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CLEARSOURCE REPORT TO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8ECEA0-EF2E-B84C-8A35-5BD5588A1E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ECC40-5687-854F-BF7E-BCFAE627606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79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7" r:id="rId3"/>
    <p:sldLayoutId id="2147483661" r:id="rId4"/>
    <p:sldLayoutId id="2147483662" r:id="rId5"/>
    <p:sldLayoutId id="2147483663" r:id="rId6"/>
    <p:sldLayoutId id="2147483664" r:id="rId7"/>
    <p:sldLayoutId id="2147483665" r:id="rId8"/>
    <p:sldLayoutId id="2147483650" r:id="rId9"/>
    <p:sldLayoutId id="2147483660" r:id="rId10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FDF9D-AC6B-1CDD-E777-6200C26810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19944" y="1129693"/>
            <a:ext cx="8055886" cy="2267018"/>
          </a:xfrm>
        </p:spPr>
        <p:txBody>
          <a:bodyPr>
            <a:normAutofit fontScale="90000"/>
          </a:bodyPr>
          <a:lstStyle/>
          <a:p>
            <a:r>
              <a:rPr lang="en-US" dirty="0">
                <a:solidFill>
                  <a:schemeClr val="bg1"/>
                </a:solidFill>
                <a:latin typeface="Helvetica"/>
                <a:cs typeface="Helvetica"/>
              </a:rPr>
              <a:t>Potential Use of One-Time Savings from Early Detachment</a:t>
            </a:r>
            <a:endParaRPr lang="en-US" dirty="0">
              <a:solidFill>
                <a:schemeClr val="bg1"/>
              </a:solidFill>
              <a:cs typeface="Helvetica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D39441-C8F3-8AEF-6098-1C78DF2B298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r>
              <a:rPr lang="en-US" dirty="0">
                <a:latin typeface="Gotham-Book"/>
              </a:rPr>
              <a:t>November 19, 2024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A27979-4120-B1A3-888E-0B20176E3B4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54293" y="3791564"/>
            <a:ext cx="6992937" cy="67151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latin typeface="Gotham-Medium"/>
              </a:rPr>
              <a:t>Board of Directors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921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B50AC1-7D40-6628-742B-30904D98E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ECC40-5687-854F-BF7E-BCFAE6276064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857E54-3707-7F4F-C70B-829282CA9BE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185672" y="1067923"/>
            <a:ext cx="7622454" cy="4273004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chemeClr val="tx2"/>
                </a:solidFill>
                <a:latin typeface="Proxima Nova"/>
              </a:rPr>
              <a:t>Savings of $768,800 from Early Detachment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  <a:latin typeface="Proxima Nova"/>
              </a:rPr>
              <a:t>CIP Project Acceleration – La Canada Pipeline Replacement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  <a:latin typeface="Proxima Nova"/>
              </a:rPr>
              <a:t>Reserves Stabilization/Re-Invest/Strategic use for unbudgeted expenses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  <a:latin typeface="Proxima Nova"/>
              </a:rPr>
              <a:t>Bill credit in FY24/25</a:t>
            </a: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tx2"/>
              </a:solidFill>
              <a:latin typeface="Proxima Nova"/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tx2"/>
              </a:solidFill>
              <a:latin typeface="Proxima Nova"/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tx2"/>
              </a:solidFill>
              <a:latin typeface="Proxima Nova"/>
            </a:endParaRPr>
          </a:p>
          <a:p>
            <a:pPr marL="514350" indent="-514350">
              <a:buFont typeface="+mj-lt"/>
              <a:buAutoNum type="arabicPeriod"/>
            </a:pPr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 descr="A logo for a company&#10;&#10;Description automatically generated">
            <a:extLst>
              <a:ext uri="{FF2B5EF4-FFF2-40B4-BE49-F238E27FC236}">
                <a16:creationId xmlns:a16="http://schemas.microsoft.com/office/drawing/2014/main" id="{87A1305F-515C-A7C6-E22A-F93B04B64C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647" y="805579"/>
            <a:ext cx="2447345" cy="141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10608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B50AC1-7D40-6628-742B-30904D98E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ECC40-5687-854F-BF7E-BCFAE627606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3857E54-3707-7F4F-C70B-829282CA9BED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421157" y="1034372"/>
            <a:ext cx="7622454" cy="51979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chemeClr val="tx2"/>
                </a:solidFill>
                <a:latin typeface="Proxima Nova"/>
              </a:rPr>
              <a:t>Rehabilitation/Replacement Project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Proxima Nova"/>
              </a:rPr>
              <a:t>La Canada Pipeline Replacement</a:t>
            </a:r>
          </a:p>
          <a:p>
            <a:pPr lvl="2"/>
            <a:r>
              <a:rPr lang="en-US" dirty="0">
                <a:solidFill>
                  <a:schemeClr val="tx2"/>
                </a:solidFill>
                <a:latin typeface="Proxima Nova"/>
              </a:rPr>
              <a:t>$150k for PRS System Install in 24/25</a:t>
            </a:r>
          </a:p>
          <a:p>
            <a:pPr lvl="2"/>
            <a:r>
              <a:rPr lang="en-US" dirty="0">
                <a:solidFill>
                  <a:schemeClr val="tx2"/>
                </a:solidFill>
                <a:latin typeface="Proxima Nova"/>
              </a:rPr>
              <a:t>$700k for pipeline replacement in 25/26</a:t>
            </a: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 descr="A logo for a company&#10;&#10;Description automatically generated">
            <a:extLst>
              <a:ext uri="{FF2B5EF4-FFF2-40B4-BE49-F238E27FC236}">
                <a16:creationId xmlns:a16="http://schemas.microsoft.com/office/drawing/2014/main" id="{87A1305F-515C-A7C6-E22A-F93B04B64C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647" y="805579"/>
            <a:ext cx="2447345" cy="14144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6D20310-7687-6A7D-C92B-32BF1AECFE5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83627" y="3166497"/>
            <a:ext cx="7959984" cy="288592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3" name="Content Placeholder 1">
            <a:extLst>
              <a:ext uri="{FF2B5EF4-FFF2-40B4-BE49-F238E27FC236}">
                <a16:creationId xmlns:a16="http://schemas.microsoft.com/office/drawing/2014/main" id="{F6416789-D96D-B2D1-A4ED-1232E2FE8677}"/>
              </a:ext>
            </a:extLst>
          </p:cNvPr>
          <p:cNvSpPr txBox="1">
            <a:spLocks/>
          </p:cNvSpPr>
          <p:nvPr/>
        </p:nvSpPr>
        <p:spPr>
          <a:xfrm>
            <a:off x="465521" y="2647428"/>
            <a:ext cx="3267053" cy="9859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AAABE"/>
              </a:buClr>
              <a:buFont typeface="Arial" panose="020B0604020202020204" pitchFamily="34" charset="0"/>
              <a:buChar char="•"/>
              <a:defRPr sz="2800" b="0" i="0" kern="1200">
                <a:solidFill>
                  <a:srgbClr val="273F57"/>
                </a:solidFill>
                <a:latin typeface="Proxima Nova" panose="02000506030000020004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AAABE"/>
              </a:buClr>
              <a:buFont typeface="Arial" panose="020B0604020202020204" pitchFamily="34" charset="0"/>
              <a:buChar char="•"/>
              <a:defRPr sz="2400" b="0" i="0" kern="1200">
                <a:solidFill>
                  <a:srgbClr val="273F57"/>
                </a:solidFill>
                <a:latin typeface="Proxima Nova" panose="02000506030000020004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AAABE"/>
              </a:buClr>
              <a:buFont typeface="Arial" panose="020B0604020202020204" pitchFamily="34" charset="0"/>
              <a:buChar char="•"/>
              <a:defRPr sz="2000" b="0" i="0" kern="1200">
                <a:solidFill>
                  <a:srgbClr val="273F57"/>
                </a:solidFill>
                <a:latin typeface="Proxima Nova" panose="02000506030000020004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AAABE"/>
              </a:buClr>
              <a:buFont typeface="Arial" panose="020B0604020202020204" pitchFamily="34" charset="0"/>
              <a:buChar char="•"/>
              <a:defRPr sz="1800" b="0" i="0" kern="1200">
                <a:solidFill>
                  <a:srgbClr val="273F57"/>
                </a:solidFill>
                <a:latin typeface="Proxima Nova" panose="02000506030000020004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AAABE"/>
              </a:buClr>
              <a:buFont typeface="Arial" panose="020B0604020202020204" pitchFamily="34" charset="0"/>
              <a:buChar char="•"/>
              <a:defRPr sz="1800" b="0" i="0" kern="1200">
                <a:solidFill>
                  <a:srgbClr val="273F57"/>
                </a:solidFill>
                <a:latin typeface="Proxima Nova" panose="0200050603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tx2"/>
                </a:solidFill>
                <a:latin typeface="Proxima Nova"/>
              </a:rPr>
              <a:t>E&amp;O Committee Recommendation</a:t>
            </a: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57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286651-8593-C31D-E604-8B5FF71A0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C09D89-2F11-AF8C-90DA-53E661D353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ECC40-5687-854F-BF7E-BCFAE6276064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B72CF7A-0BC2-AC21-B833-AFA2379EE473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38030" y="712296"/>
            <a:ext cx="7622454" cy="39820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chemeClr val="tx2"/>
                </a:solidFill>
                <a:latin typeface="Proxima Nova"/>
              </a:rPr>
              <a:t>Reserves Funding</a:t>
            </a:r>
          </a:p>
          <a:p>
            <a:r>
              <a:rPr lang="en-US" dirty="0">
                <a:solidFill>
                  <a:schemeClr val="tx2"/>
                </a:solidFill>
                <a:latin typeface="Proxima Nova"/>
              </a:rPr>
              <a:t>Reserves Policy establishes unexpected savings goes to reserves when under minimum targets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Proxima Nova"/>
              </a:rPr>
              <a:t>$7.8M current vs. $13.2M min target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Proxima Nova"/>
              </a:rPr>
              <a:t>Strategically invested to provide ratepayer benefits (non-rate revenue)</a:t>
            </a: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 descr="A logo for a company&#10;&#10;Description automatically generated">
            <a:extLst>
              <a:ext uri="{FF2B5EF4-FFF2-40B4-BE49-F238E27FC236}">
                <a16:creationId xmlns:a16="http://schemas.microsoft.com/office/drawing/2014/main" id="{AFF00C84-2462-D088-3282-C0530250C4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647" y="805579"/>
            <a:ext cx="2447345" cy="14144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1E64A96-A0F7-04AF-B9B6-4FE17345658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42164" y="3759847"/>
            <a:ext cx="6041534" cy="2642540"/>
          </a:xfrm>
          <a:prstGeom prst="rect">
            <a:avLst/>
          </a:prstGeom>
        </p:spPr>
      </p:pic>
      <p:sp>
        <p:nvSpPr>
          <p:cNvPr id="8" name="Content Placeholder 1">
            <a:extLst>
              <a:ext uri="{FF2B5EF4-FFF2-40B4-BE49-F238E27FC236}">
                <a16:creationId xmlns:a16="http://schemas.microsoft.com/office/drawing/2014/main" id="{ED8EF613-5CEE-153C-CE59-A22ABE4BC4D2}"/>
              </a:ext>
            </a:extLst>
          </p:cNvPr>
          <p:cNvSpPr txBox="1">
            <a:spLocks/>
          </p:cNvSpPr>
          <p:nvPr/>
        </p:nvSpPr>
        <p:spPr>
          <a:xfrm>
            <a:off x="423958" y="2533128"/>
            <a:ext cx="3267053" cy="98593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AAABE"/>
              </a:buClr>
              <a:buFont typeface="Arial" panose="020B0604020202020204" pitchFamily="34" charset="0"/>
              <a:buChar char="•"/>
              <a:defRPr sz="2800" b="0" i="0" kern="1200">
                <a:solidFill>
                  <a:srgbClr val="273F57"/>
                </a:solidFill>
                <a:latin typeface="Proxima Nova" panose="02000506030000020004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AAABE"/>
              </a:buClr>
              <a:buFont typeface="Arial" panose="020B0604020202020204" pitchFamily="34" charset="0"/>
              <a:buChar char="•"/>
              <a:defRPr sz="2400" b="0" i="0" kern="1200">
                <a:solidFill>
                  <a:srgbClr val="273F57"/>
                </a:solidFill>
                <a:latin typeface="Proxima Nova" panose="02000506030000020004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AAABE"/>
              </a:buClr>
              <a:buFont typeface="Arial" panose="020B0604020202020204" pitchFamily="34" charset="0"/>
              <a:buChar char="•"/>
              <a:defRPr sz="2000" b="0" i="0" kern="1200">
                <a:solidFill>
                  <a:srgbClr val="273F57"/>
                </a:solidFill>
                <a:latin typeface="Proxima Nova" panose="02000506030000020004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AAABE"/>
              </a:buClr>
              <a:buFont typeface="Arial" panose="020B0604020202020204" pitchFamily="34" charset="0"/>
              <a:buChar char="•"/>
              <a:defRPr sz="1800" b="0" i="0" kern="1200">
                <a:solidFill>
                  <a:srgbClr val="273F57"/>
                </a:solidFill>
                <a:latin typeface="Proxima Nova" panose="02000506030000020004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AAABE"/>
              </a:buClr>
              <a:buFont typeface="Arial" panose="020B0604020202020204" pitchFamily="34" charset="0"/>
              <a:buChar char="•"/>
              <a:defRPr sz="1800" b="0" i="0" kern="1200">
                <a:solidFill>
                  <a:srgbClr val="273F57"/>
                </a:solidFill>
                <a:latin typeface="Proxima Nova" panose="02000506030000020004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>
                <a:solidFill>
                  <a:schemeClr val="tx2"/>
                </a:solidFill>
                <a:latin typeface="Proxima Nova"/>
              </a:rPr>
              <a:t>B&amp;F Committee Recommendation</a:t>
            </a: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244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76F9C6-3FA8-101B-3574-ACA6DE5F0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3972D1-DDC7-45AF-8E6D-A43FEEAF93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ECC40-5687-854F-BF7E-BCFAE6276064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58FB31D-4278-C763-6D03-ACCBC19D1192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104409" y="489294"/>
            <a:ext cx="7969827" cy="519798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b="1" u="sng" dirty="0">
                <a:solidFill>
                  <a:schemeClr val="tx2"/>
                </a:solidFill>
                <a:latin typeface="Proxima Nova"/>
              </a:rPr>
              <a:t>Bill Credit – Water Customers</a:t>
            </a:r>
          </a:p>
          <a:p>
            <a:r>
              <a:rPr lang="en-US" dirty="0">
                <a:solidFill>
                  <a:schemeClr val="tx2"/>
                </a:solidFill>
                <a:latin typeface="Proxima Nova"/>
              </a:rPr>
              <a:t>Return $768,800 in Bill Credits beginning in Jan 2025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Proxima Nova"/>
              </a:rPr>
              <a:t>One-time credit – See amounts below</a:t>
            </a:r>
          </a:p>
          <a:p>
            <a:pPr lvl="1"/>
            <a:r>
              <a:rPr lang="en-US" dirty="0">
                <a:solidFill>
                  <a:schemeClr val="tx2"/>
                </a:solidFill>
                <a:latin typeface="Proxima Nova"/>
              </a:rPr>
              <a:t>Over the remainder of FY24/25 equates to a 5%-8% reduction per month in customer fixed costs</a:t>
            </a: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  <a:latin typeface="Proxima Nova"/>
            </a:endParaRPr>
          </a:p>
          <a:p>
            <a:pPr lvl="2"/>
            <a:endParaRPr lang="en-US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pic>
        <p:nvPicPr>
          <p:cNvPr id="6" name="Picture 5" descr="A logo for a company&#10;&#10;Description automatically generated">
            <a:extLst>
              <a:ext uri="{FF2B5EF4-FFF2-40B4-BE49-F238E27FC236}">
                <a16:creationId xmlns:a16="http://schemas.microsoft.com/office/drawing/2014/main" id="{B4CF3D87-5CE0-D144-D627-A3D150E9B1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647" y="805579"/>
            <a:ext cx="2447345" cy="14144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D97B2D21-F397-83C6-81D2-1B017253C37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80835" y="3283527"/>
            <a:ext cx="6032525" cy="2761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1170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33C654FB-37D3-A105-0C9E-8ECEB5630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31745" y="1677499"/>
            <a:ext cx="6435968" cy="1751501"/>
          </a:xfrm>
        </p:spPr>
        <p:txBody>
          <a:bodyPr/>
          <a:lstStyle/>
          <a:p>
            <a:pPr algn="ctr"/>
            <a:r>
              <a:rPr lang="en-US" dirty="0"/>
              <a:t>Questions?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2F1E16-3DE5-1D99-7CC1-BA2CBC55F877}"/>
              </a:ext>
            </a:extLst>
          </p:cNvPr>
          <p:cNvSpPr>
            <a:spLocks noGrp="1"/>
          </p:cNvSpPr>
          <p:nvPr>
            <p:ph type="ftr" sz="quarter" idx="4294967295"/>
          </p:nvPr>
        </p:nvSpPr>
        <p:spPr>
          <a:xfrm>
            <a:off x="5626100" y="6389688"/>
            <a:ext cx="6565900" cy="365125"/>
          </a:xfrm>
        </p:spPr>
        <p:txBody>
          <a:bodyPr/>
          <a:lstStyle/>
          <a:p>
            <a:r>
              <a:rPr lang="en-US"/>
              <a:t>COMMUNICATIONS &amp; CUSTOMER SERVICE COMMITTEE MEETING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24E30E-BF95-8344-7A4C-F179E85A0D9C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0" y="6402388"/>
            <a:ext cx="406400" cy="365125"/>
          </a:xfrm>
        </p:spPr>
        <p:txBody>
          <a:bodyPr/>
          <a:lstStyle/>
          <a:p>
            <a:fld id="{BA6ECC40-5687-854F-BF7E-BCFAE627606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0172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F SlideDeckTemplate 2021" id="{73AC3071-162C-A24D-93E3-1D8BB84C84A8}" vid="{F219C12A-8E40-BF4F-9664-55870385234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24463</TotalTime>
  <Words>167</Words>
  <Application>Microsoft Office PowerPoint</Application>
  <PresentationFormat>Widescreen</PresentationFormat>
  <Paragraphs>68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GothamBook</vt:lpstr>
      <vt:lpstr>Gotham-Book</vt:lpstr>
      <vt:lpstr>Gotham-Medium</vt:lpstr>
      <vt:lpstr>Helvetica</vt:lpstr>
      <vt:lpstr>Proxima Nova</vt:lpstr>
      <vt:lpstr>Office Theme</vt:lpstr>
      <vt:lpstr>Potential Use of One-Time Savings from Early Detachment</vt:lpstr>
      <vt:lpstr>PowerPoint Presentation</vt:lpstr>
      <vt:lpstr>PowerPoint Presentation</vt:lpstr>
      <vt:lpstr>PowerPoint Presentation</vt:lpstr>
      <vt:lpstr>PowerPoint Presentation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Bethel</dc:creator>
  <cp:lastModifiedBy>Jake Wiley</cp:lastModifiedBy>
  <cp:revision>507</cp:revision>
  <cp:lastPrinted>2024-08-27T17:33:22Z</cp:lastPrinted>
  <dcterms:created xsi:type="dcterms:W3CDTF">2022-01-13T02:25:26Z</dcterms:created>
  <dcterms:modified xsi:type="dcterms:W3CDTF">2024-11-19T19:45:42Z</dcterms:modified>
</cp:coreProperties>
</file>